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000" autoAdjust="0"/>
    <p:restoredTop sz="94660"/>
  </p:normalViewPr>
  <p:slideViewPr>
    <p:cSldViewPr snapToGrid="0">
      <p:cViewPr varScale="1">
        <p:scale>
          <a:sx n="81" d="100"/>
          <a:sy n="81" d="100"/>
        </p:scale>
        <p:origin x="120" y="576"/>
      </p:cViewPr>
      <p:guideLst/>
    </p:cSldViewPr>
  </p:slideViewPr>
  <p:notesTextViewPr>
    <p:cViewPr>
      <p:scale>
        <a:sx n="1" d="1"/>
        <a:sy n="1" d="1"/>
      </p:scale>
      <p:origin x="0" y="-84"/>
    </p:cViewPr>
  </p:notesTextViewPr>
  <p:notesViewPr>
    <p:cSldViewPr snapToGrid="0">
      <p:cViewPr varScale="1">
        <p:scale>
          <a:sx n="81" d="100"/>
          <a:sy n="81" d="100"/>
        </p:scale>
        <p:origin x="203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C5ABA086-6A26-4A6C-91E9-C7FC04D00539}" type="datetimeFigureOut">
              <a:rPr lang="en-US" smtClean="0"/>
              <a:t>11/13/2014</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3BF09BB2-9738-46DD-B2BD-3BF1326985E0}" type="slidenum">
              <a:rPr lang="en-US" smtClean="0"/>
              <a:t>‹#›</a:t>
            </a:fld>
            <a:endParaRPr lang="en-US"/>
          </a:p>
        </p:txBody>
      </p:sp>
    </p:spTree>
    <p:extLst>
      <p:ext uri="{BB962C8B-B14F-4D97-AF65-F5344CB8AC3E}">
        <p14:creationId xmlns:p14="http://schemas.microsoft.com/office/powerpoint/2010/main" val="875909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F09BB2-9738-46DD-B2BD-3BF1326985E0}" type="slidenum">
              <a:rPr lang="en-US" smtClean="0"/>
              <a:t>1</a:t>
            </a:fld>
            <a:endParaRPr lang="en-US"/>
          </a:p>
        </p:txBody>
      </p:sp>
    </p:spTree>
    <p:extLst>
      <p:ext uri="{BB962C8B-B14F-4D97-AF65-F5344CB8AC3E}">
        <p14:creationId xmlns:p14="http://schemas.microsoft.com/office/powerpoint/2010/main" val="2878976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we dedicate enough time to ou</a:t>
            </a:r>
            <a:r>
              <a:rPr lang="en-US" baseline="0" dirty="0" smtClean="0"/>
              <a:t>r project, by conducting needs assessments, planning, acting, reflecting, demonstrating?</a:t>
            </a:r>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10</a:t>
            </a:fld>
            <a:endParaRPr lang="en-US"/>
          </a:p>
        </p:txBody>
      </p:sp>
    </p:spTree>
    <p:extLst>
      <p:ext uri="{BB962C8B-B14F-4D97-AF65-F5344CB8AC3E}">
        <p14:creationId xmlns:p14="http://schemas.microsoft.com/office/powerpoint/2010/main" val="3889232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does this project link to the kinds of things kids are learning in school or in their 4-H projects?</a:t>
            </a:r>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11</a:t>
            </a:fld>
            <a:endParaRPr lang="en-US"/>
          </a:p>
        </p:txBody>
      </p:sp>
    </p:spTree>
    <p:extLst>
      <p:ext uri="{BB962C8B-B14F-4D97-AF65-F5344CB8AC3E}">
        <p14:creationId xmlns:p14="http://schemas.microsoft.com/office/powerpoint/2010/main" val="843602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t>
            </a:r>
            <a:r>
              <a:rPr lang="en-US" baseline="0" dirty="0" smtClean="0"/>
              <a:t> the project meaningful to all of the participants or is it just a work day? </a:t>
            </a:r>
          </a:p>
          <a:p>
            <a:r>
              <a:rPr lang="en-US" baseline="0" dirty="0" smtClean="0"/>
              <a:t>Is reflection about the activity done before, during and after? </a:t>
            </a:r>
          </a:p>
          <a:p>
            <a:r>
              <a:rPr lang="en-US" baseline="0" dirty="0" smtClean="0"/>
              <a:t>	Before exercise would be things like “what do I hope to learn?” “What do I think I’ll learn?”</a:t>
            </a:r>
          </a:p>
          <a:p>
            <a:r>
              <a:rPr lang="en-US" baseline="0" dirty="0" smtClean="0"/>
              <a:t>	During – what do I feel/think as I complete this project? Will you journal about it or take photos or video?</a:t>
            </a:r>
          </a:p>
          <a:p>
            <a:r>
              <a:rPr lang="en-US" baseline="0" dirty="0" smtClean="0"/>
              <a:t>	After – primary reflection activities</a:t>
            </a:r>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12</a:t>
            </a:fld>
            <a:endParaRPr lang="en-US"/>
          </a:p>
        </p:txBody>
      </p:sp>
    </p:spTree>
    <p:extLst>
      <p:ext uri="{BB962C8B-B14F-4D97-AF65-F5344CB8AC3E}">
        <p14:creationId xmlns:p14="http://schemas.microsoft.com/office/powerpoint/2010/main" val="1518225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13</a:t>
            </a:fld>
            <a:endParaRPr lang="en-US"/>
          </a:p>
        </p:txBody>
      </p:sp>
    </p:spTree>
    <p:extLst>
      <p:ext uri="{BB962C8B-B14F-4D97-AF65-F5344CB8AC3E}">
        <p14:creationId xmlns:p14="http://schemas.microsoft.com/office/powerpoint/2010/main" val="334032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we included community partners in this project? </a:t>
            </a:r>
          </a:p>
          <a:p>
            <a:r>
              <a:rPr lang="en-US" baseline="0" dirty="0" smtClean="0"/>
              <a:t>Why have we included these partners? </a:t>
            </a:r>
          </a:p>
          <a:p>
            <a:r>
              <a:rPr lang="en-US" baseline="0" dirty="0" smtClean="0"/>
              <a:t>What do they have to offer? </a:t>
            </a:r>
          </a:p>
          <a:p>
            <a:r>
              <a:rPr lang="en-US" baseline="0" dirty="0" smtClean="0"/>
              <a:t>What do we have to offer?</a:t>
            </a:r>
          </a:p>
          <a:p>
            <a:r>
              <a:rPr lang="en-US" baseline="0" dirty="0" smtClean="0"/>
              <a:t>Would this project be as effective if we hadn’t included community partners?</a:t>
            </a:r>
          </a:p>
          <a:p>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14</a:t>
            </a:fld>
            <a:endParaRPr lang="en-US"/>
          </a:p>
        </p:txBody>
      </p:sp>
    </p:spTree>
    <p:extLst>
      <p:ext uri="{BB962C8B-B14F-4D97-AF65-F5344CB8AC3E}">
        <p14:creationId xmlns:p14="http://schemas.microsoft.com/office/powerpoint/2010/main" val="700236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a:t>
            </a:r>
            <a:r>
              <a:rPr lang="en-US" baseline="0" dirty="0" smtClean="0"/>
              <a:t> is your audience? Who are you working with? Is there diversity within those groups? What have you learned from those you are working with/for?</a:t>
            </a:r>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15</a:t>
            </a:fld>
            <a:endParaRPr lang="en-US"/>
          </a:p>
        </p:txBody>
      </p:sp>
    </p:spTree>
    <p:extLst>
      <p:ext uri="{BB962C8B-B14F-4D97-AF65-F5344CB8AC3E}">
        <p14:creationId xmlns:p14="http://schemas.microsoft.com/office/powerpoint/2010/main" val="781793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did I learn about the people</a:t>
            </a:r>
            <a:r>
              <a:rPr lang="en-US" baseline="0" dirty="0" smtClean="0"/>
              <a:t> I worked with?</a:t>
            </a:r>
          </a:p>
          <a:p>
            <a:r>
              <a:rPr lang="en-US" baseline="0" dirty="0" smtClean="0"/>
              <a:t>What did I learn about myself?</a:t>
            </a:r>
            <a:r>
              <a:rPr lang="en-US" baseline="0" dirty="0"/>
              <a:t> </a:t>
            </a:r>
            <a:r>
              <a:rPr lang="en-US" baseline="0" dirty="0" smtClean="0"/>
              <a:t>My community?</a:t>
            </a:r>
          </a:p>
          <a:p>
            <a:r>
              <a:rPr lang="en-US" baseline="0" dirty="0" smtClean="0"/>
              <a:t>How has what I learned changed my thinking?</a:t>
            </a:r>
          </a:p>
          <a:p>
            <a:r>
              <a:rPr lang="en-US" baseline="0" dirty="0" smtClean="0"/>
              <a:t>How does what I learned relate to other things I know?</a:t>
            </a:r>
          </a:p>
          <a:p>
            <a:endParaRPr lang="en-US" baseline="0" dirty="0" smtClean="0"/>
          </a:p>
        </p:txBody>
      </p:sp>
      <p:sp>
        <p:nvSpPr>
          <p:cNvPr id="4" name="Slide Number Placeholder 3"/>
          <p:cNvSpPr>
            <a:spLocks noGrp="1"/>
          </p:cNvSpPr>
          <p:nvPr>
            <p:ph type="sldNum" sz="quarter" idx="10"/>
          </p:nvPr>
        </p:nvSpPr>
        <p:spPr/>
        <p:txBody>
          <a:bodyPr/>
          <a:lstStyle/>
          <a:p>
            <a:fld id="{3BF09BB2-9738-46DD-B2BD-3BF1326985E0}" type="slidenum">
              <a:rPr lang="en-US" smtClean="0"/>
              <a:t>16</a:t>
            </a:fld>
            <a:endParaRPr lang="en-US"/>
          </a:p>
        </p:txBody>
      </p:sp>
    </p:spTree>
    <p:extLst>
      <p:ext uri="{BB962C8B-B14F-4D97-AF65-F5344CB8AC3E}">
        <p14:creationId xmlns:p14="http://schemas.microsoft.com/office/powerpoint/2010/main" val="470075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videos</a:t>
            </a:r>
          </a:p>
          <a:p>
            <a:r>
              <a:rPr lang="en-US" dirty="0" smtClean="0"/>
              <a:t>Kee</a:t>
            </a:r>
            <a:r>
              <a:rPr lang="en-US" baseline="0" dirty="0" smtClean="0"/>
              <a:t>p journals</a:t>
            </a:r>
          </a:p>
          <a:p>
            <a:r>
              <a:rPr lang="en-US" baseline="0" dirty="0" smtClean="0"/>
              <a:t>Keep statistical information</a:t>
            </a:r>
          </a:p>
          <a:p>
            <a:r>
              <a:rPr lang="en-US" baseline="0" dirty="0" smtClean="0"/>
              <a:t>How do you know how things are going? It’s difficult to assess when you’re in the middle of it. Perhaps assign someone to be the progress monitor, i.e., photographer, videographer, statistician</a:t>
            </a:r>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17</a:t>
            </a:fld>
            <a:endParaRPr lang="en-US"/>
          </a:p>
        </p:txBody>
      </p:sp>
    </p:spTree>
    <p:extLst>
      <p:ext uri="{BB962C8B-B14F-4D97-AF65-F5344CB8AC3E}">
        <p14:creationId xmlns:p14="http://schemas.microsoft.com/office/powerpoint/2010/main" val="4121692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F09BB2-9738-46DD-B2BD-3BF1326985E0}" type="slidenum">
              <a:rPr lang="en-US" smtClean="0"/>
              <a:t>18</a:t>
            </a:fld>
            <a:endParaRPr lang="en-US"/>
          </a:p>
        </p:txBody>
      </p:sp>
    </p:spTree>
    <p:extLst>
      <p:ext uri="{BB962C8B-B14F-4D97-AF65-F5344CB8AC3E}">
        <p14:creationId xmlns:p14="http://schemas.microsoft.com/office/powerpoint/2010/main" val="3779214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F09BB2-9738-46DD-B2BD-3BF1326985E0}" type="slidenum">
              <a:rPr lang="en-US" smtClean="0"/>
              <a:t>2</a:t>
            </a:fld>
            <a:endParaRPr lang="en-US"/>
          </a:p>
        </p:txBody>
      </p:sp>
    </p:spTree>
    <p:extLst>
      <p:ext uri="{BB962C8B-B14F-4D97-AF65-F5344CB8AC3E}">
        <p14:creationId xmlns:p14="http://schemas.microsoft.com/office/powerpoint/2010/main" val="1821313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F09BB2-9738-46DD-B2BD-3BF1326985E0}" type="slidenum">
              <a:rPr lang="en-US" smtClean="0"/>
              <a:t>3</a:t>
            </a:fld>
            <a:endParaRPr lang="en-US"/>
          </a:p>
        </p:txBody>
      </p:sp>
    </p:spTree>
    <p:extLst>
      <p:ext uri="{BB962C8B-B14F-4D97-AF65-F5344CB8AC3E}">
        <p14:creationId xmlns:p14="http://schemas.microsoft.com/office/powerpoint/2010/main" val="585498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F09BB2-9738-46DD-B2BD-3BF1326985E0}" type="slidenum">
              <a:rPr lang="en-US" smtClean="0"/>
              <a:t>4</a:t>
            </a:fld>
            <a:endParaRPr lang="en-US"/>
          </a:p>
        </p:txBody>
      </p:sp>
    </p:spTree>
    <p:extLst>
      <p:ext uri="{BB962C8B-B14F-4D97-AF65-F5344CB8AC3E}">
        <p14:creationId xmlns:p14="http://schemas.microsoft.com/office/powerpoint/2010/main" val="618928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Methods of assessing community needs: Mapping,</a:t>
            </a:r>
            <a:r>
              <a:rPr lang="en-US" baseline="0" dirty="0" smtClean="0"/>
              <a:t> newspaper investigations, brainstorming, attending community meetings</a:t>
            </a:r>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5</a:t>
            </a:fld>
            <a:endParaRPr lang="en-US"/>
          </a:p>
        </p:txBody>
      </p:sp>
    </p:spTree>
    <p:extLst>
      <p:ext uri="{BB962C8B-B14F-4D97-AF65-F5344CB8AC3E}">
        <p14:creationId xmlns:p14="http://schemas.microsoft.com/office/powerpoint/2010/main" val="461069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youth actively</a:t>
            </a:r>
            <a:r>
              <a:rPr lang="en-US" baseline="0" dirty="0" smtClean="0"/>
              <a:t> involved in this process? Are partners actively involved in this process?</a:t>
            </a:r>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6</a:t>
            </a:fld>
            <a:endParaRPr lang="en-US"/>
          </a:p>
        </p:txBody>
      </p:sp>
    </p:spTree>
    <p:extLst>
      <p:ext uri="{BB962C8B-B14F-4D97-AF65-F5344CB8AC3E}">
        <p14:creationId xmlns:p14="http://schemas.microsoft.com/office/powerpoint/2010/main" val="2550684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information in this plan should be specific and clear so that everyone knows what they are supposed to do and when. Someone needs to hold people accountable for their tasks.</a:t>
            </a:r>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7</a:t>
            </a:fld>
            <a:endParaRPr lang="en-US"/>
          </a:p>
        </p:txBody>
      </p:sp>
    </p:spTree>
    <p:extLst>
      <p:ext uri="{BB962C8B-B14F-4D97-AF65-F5344CB8AC3E}">
        <p14:creationId xmlns:p14="http://schemas.microsoft.com/office/powerpoint/2010/main" val="2882929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F09BB2-9738-46DD-B2BD-3BF1326985E0}" type="slidenum">
              <a:rPr lang="en-US" smtClean="0"/>
              <a:t>8</a:t>
            </a:fld>
            <a:endParaRPr lang="en-US"/>
          </a:p>
        </p:txBody>
      </p:sp>
    </p:spTree>
    <p:extLst>
      <p:ext uri="{BB962C8B-B14F-4D97-AF65-F5344CB8AC3E}">
        <p14:creationId xmlns:p14="http://schemas.microsoft.com/office/powerpoint/2010/main" val="1339553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impact on the community?</a:t>
            </a:r>
          </a:p>
          <a:p>
            <a:r>
              <a:rPr lang="en-US" dirty="0" smtClean="0"/>
              <a:t>What is the impact on self?</a:t>
            </a:r>
          </a:p>
          <a:p>
            <a:r>
              <a:rPr lang="en-US" dirty="0" smtClean="0"/>
              <a:t>How can you celebrate</a:t>
            </a:r>
            <a:r>
              <a:rPr lang="en-US" baseline="0" dirty="0" smtClean="0"/>
              <a:t> your accomplishments?</a:t>
            </a:r>
            <a:endParaRPr lang="en-US" dirty="0"/>
          </a:p>
        </p:txBody>
      </p:sp>
      <p:sp>
        <p:nvSpPr>
          <p:cNvPr id="4" name="Slide Number Placeholder 3"/>
          <p:cNvSpPr>
            <a:spLocks noGrp="1"/>
          </p:cNvSpPr>
          <p:nvPr>
            <p:ph type="sldNum" sz="quarter" idx="10"/>
          </p:nvPr>
        </p:nvSpPr>
        <p:spPr/>
        <p:txBody>
          <a:bodyPr/>
          <a:lstStyle/>
          <a:p>
            <a:fld id="{3BF09BB2-9738-46DD-B2BD-3BF1326985E0}" type="slidenum">
              <a:rPr lang="en-US" smtClean="0"/>
              <a:t>9</a:t>
            </a:fld>
            <a:endParaRPr lang="en-US"/>
          </a:p>
        </p:txBody>
      </p:sp>
    </p:spTree>
    <p:extLst>
      <p:ext uri="{BB962C8B-B14F-4D97-AF65-F5344CB8AC3E}">
        <p14:creationId xmlns:p14="http://schemas.microsoft.com/office/powerpoint/2010/main" val="464694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11/13/2014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Service Learning</a:t>
            </a:r>
            <a:endParaRPr lang="en-US" dirty="0"/>
          </a:p>
        </p:txBody>
      </p:sp>
      <p:sp>
        <p:nvSpPr>
          <p:cNvPr id="3" name="Subtitle 2"/>
          <p:cNvSpPr>
            <a:spLocks noGrp="1"/>
          </p:cNvSpPr>
          <p:nvPr>
            <p:ph type="subTitle" idx="1"/>
          </p:nvPr>
        </p:nvSpPr>
        <p:spPr/>
        <p:txBody>
          <a:bodyPr/>
          <a:lstStyle/>
          <a:p>
            <a:r>
              <a:rPr lang="en-US" dirty="0" smtClean="0"/>
              <a:t>How does it differ from community service?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3663" y="1674253"/>
            <a:ext cx="1271253" cy="1326525"/>
          </a:xfrm>
          <a:prstGeom prst="rect">
            <a:avLst/>
          </a:prstGeom>
        </p:spPr>
      </p:pic>
    </p:spTree>
    <p:extLst>
      <p:ext uri="{BB962C8B-B14F-4D97-AF65-F5344CB8AC3E}">
        <p14:creationId xmlns:p14="http://schemas.microsoft.com/office/powerpoint/2010/main" val="258637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Duration &amp; Intensity*</a:t>
            </a:r>
            <a:endParaRPr lang="en-US" dirty="0"/>
          </a:p>
        </p:txBody>
      </p:sp>
      <p:sp>
        <p:nvSpPr>
          <p:cNvPr id="5" name="Rectangle 4"/>
          <p:cNvSpPr/>
          <p:nvPr/>
        </p:nvSpPr>
        <p:spPr>
          <a:xfrm>
            <a:off x="1024127" y="1840430"/>
            <a:ext cx="10186177" cy="2708434"/>
          </a:xfrm>
          <a:prstGeom prst="rect">
            <a:avLst/>
          </a:prstGeom>
        </p:spPr>
        <p:txBody>
          <a:bodyPr wrap="square">
            <a:spAutoFit/>
          </a:bodyPr>
          <a:lstStyle/>
          <a:p>
            <a:r>
              <a:rPr lang="en-US" sz="2000" b="1" i="1" dirty="0" smtClean="0">
                <a:solidFill>
                  <a:srgbClr val="FF0000"/>
                </a:solidFill>
              </a:rPr>
              <a:t>Service-learning </a:t>
            </a:r>
            <a:r>
              <a:rPr lang="en-US" sz="2000" b="1" i="1" dirty="0">
                <a:solidFill>
                  <a:srgbClr val="FF0000"/>
                </a:solidFill>
              </a:rPr>
              <a:t>has sufficient duration and intensity to address community needs and meet specified outcomes. </a:t>
            </a:r>
            <a:endParaRPr lang="en-US" sz="2000" dirty="0">
              <a:solidFill>
                <a:srgbClr val="FF0000"/>
              </a:solidFill>
            </a:endParaRPr>
          </a:p>
          <a:p>
            <a:endParaRPr lang="en-US" sz="2000" dirty="0" smtClean="0"/>
          </a:p>
          <a:p>
            <a:r>
              <a:rPr lang="en-US" sz="1600" dirty="0"/>
              <a:t>Indicators: </a:t>
            </a:r>
          </a:p>
          <a:p>
            <a:pPr marL="457200" indent="-457200">
              <a:buAutoNum type="arabicParenR"/>
            </a:pPr>
            <a:r>
              <a:rPr lang="en-US" sz="1600" dirty="0"/>
              <a:t>Service-learning experiences include the processes of </a:t>
            </a:r>
            <a:r>
              <a:rPr lang="en-US" sz="1600" dirty="0">
                <a:solidFill>
                  <a:schemeClr val="tx2">
                    <a:lumMod val="50000"/>
                    <a:lumOff val="50000"/>
                  </a:schemeClr>
                </a:solidFill>
              </a:rPr>
              <a:t>investigating community needs</a:t>
            </a:r>
            <a:r>
              <a:rPr lang="en-US" sz="1600" dirty="0"/>
              <a:t>, preparing for service, action, reflection, demonstration of learning and impacts, and celebration. </a:t>
            </a:r>
          </a:p>
          <a:p>
            <a:pPr marL="457200" indent="-457200">
              <a:buAutoNum type="arabicParenR"/>
            </a:pPr>
            <a:r>
              <a:rPr lang="en-US" sz="1600" dirty="0"/>
              <a:t>Service-learning is conducted during </a:t>
            </a:r>
            <a:r>
              <a:rPr lang="en-US" sz="1600" dirty="0">
                <a:solidFill>
                  <a:schemeClr val="tx2">
                    <a:lumMod val="50000"/>
                    <a:lumOff val="50000"/>
                  </a:schemeClr>
                </a:solidFill>
              </a:rPr>
              <a:t>concentrated blocks of time </a:t>
            </a:r>
            <a:r>
              <a:rPr lang="en-US" sz="1600" dirty="0"/>
              <a:t>across a period of several weeks or months. </a:t>
            </a:r>
          </a:p>
          <a:p>
            <a:pPr marL="457200" indent="-457200">
              <a:buAutoNum type="arabicParenR"/>
            </a:pPr>
            <a:r>
              <a:rPr lang="en-US" sz="1600" dirty="0"/>
              <a:t>Service-learning experiences </a:t>
            </a:r>
            <a:r>
              <a:rPr lang="en-US" sz="1600" dirty="0">
                <a:solidFill>
                  <a:schemeClr val="tx2">
                    <a:lumMod val="50000"/>
                    <a:lumOff val="50000"/>
                  </a:schemeClr>
                </a:solidFill>
              </a:rPr>
              <a:t>provide enough time </a:t>
            </a:r>
            <a:r>
              <a:rPr lang="en-US" sz="1600" dirty="0"/>
              <a:t>to address identified community needs and achieve learning outcomes. </a:t>
            </a:r>
          </a:p>
          <a:p>
            <a:endParaRPr lang="en-US" sz="1400" dirty="0"/>
          </a:p>
        </p:txBody>
      </p:sp>
      <p:sp>
        <p:nvSpPr>
          <p:cNvPr id="3" name="Rectangle 2"/>
          <p:cNvSpPr/>
          <p:nvPr/>
        </p:nvSpPr>
        <p:spPr>
          <a:xfrm>
            <a:off x="1024127" y="5540276"/>
            <a:ext cx="10322159" cy="307777"/>
          </a:xfrm>
          <a:prstGeom prst="rect">
            <a:avLst/>
          </a:prstGeom>
        </p:spPr>
        <p:txBody>
          <a:bodyPr wrap="square">
            <a:spAutoFit/>
          </a:bodyPr>
          <a:lstStyle/>
          <a:p>
            <a:r>
              <a:rPr lang="en-US" sz="1400" i="1" dirty="0" smtClean="0"/>
              <a:t>*Standards </a:t>
            </a:r>
            <a:r>
              <a:rPr lang="en-US" sz="1400" i="1" dirty="0"/>
              <a:t>for Service Learning - created by RMC Research Corporation - </a:t>
            </a:r>
            <a:r>
              <a:rPr lang="en-US" sz="1400" dirty="0"/>
              <a:t>K-12 Service-Learning Project Planning Toolkit </a:t>
            </a:r>
          </a:p>
        </p:txBody>
      </p:sp>
    </p:spTree>
    <p:extLst>
      <p:ext uri="{BB962C8B-B14F-4D97-AF65-F5344CB8AC3E}">
        <p14:creationId xmlns:p14="http://schemas.microsoft.com/office/powerpoint/2010/main" val="2736251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Link to curriculum</a:t>
            </a:r>
            <a:r>
              <a:rPr lang="en-US" dirty="0" smtClean="0"/>
              <a:t>*</a:t>
            </a:r>
            <a:endParaRPr lang="en-US" dirty="0"/>
          </a:p>
        </p:txBody>
      </p:sp>
      <p:sp>
        <p:nvSpPr>
          <p:cNvPr id="5" name="Rectangle 4"/>
          <p:cNvSpPr/>
          <p:nvPr/>
        </p:nvSpPr>
        <p:spPr>
          <a:xfrm>
            <a:off x="1024128" y="1733552"/>
            <a:ext cx="10244886" cy="3077766"/>
          </a:xfrm>
          <a:prstGeom prst="rect">
            <a:avLst/>
          </a:prstGeom>
        </p:spPr>
        <p:txBody>
          <a:bodyPr wrap="square">
            <a:spAutoFit/>
          </a:bodyPr>
          <a:lstStyle/>
          <a:p>
            <a:r>
              <a:rPr lang="en-US" sz="2000" b="1" i="1" dirty="0" smtClean="0">
                <a:solidFill>
                  <a:srgbClr val="FF0000"/>
                </a:solidFill>
              </a:rPr>
              <a:t>Service-learning </a:t>
            </a:r>
            <a:r>
              <a:rPr lang="en-US" sz="2000" b="1" i="1" dirty="0">
                <a:solidFill>
                  <a:srgbClr val="FF0000"/>
                </a:solidFill>
              </a:rPr>
              <a:t>is intentionally used as an instructional strategy to meet learning goals and/or content standards. </a:t>
            </a:r>
            <a:endParaRPr lang="en-US" sz="2000" dirty="0">
              <a:solidFill>
                <a:srgbClr val="FF0000"/>
              </a:solidFill>
            </a:endParaRPr>
          </a:p>
          <a:p>
            <a:endParaRPr lang="en-US" sz="2000" dirty="0" smtClean="0"/>
          </a:p>
          <a:p>
            <a:r>
              <a:rPr lang="en-US" sz="1600" dirty="0"/>
              <a:t>Indicators: </a:t>
            </a:r>
          </a:p>
          <a:p>
            <a:pPr marL="457200" indent="-457200">
              <a:buAutoNum type="arabicParenR"/>
            </a:pPr>
            <a:r>
              <a:rPr lang="en-US" sz="1600" dirty="0"/>
              <a:t>Service-learning has </a:t>
            </a:r>
            <a:r>
              <a:rPr lang="en-US" sz="1600" dirty="0">
                <a:solidFill>
                  <a:schemeClr val="tx2">
                    <a:lumMod val="50000"/>
                    <a:lumOff val="50000"/>
                  </a:schemeClr>
                </a:solidFill>
              </a:rPr>
              <a:t>clearly articulated learning goals</a:t>
            </a:r>
            <a:r>
              <a:rPr lang="en-US" sz="1600" dirty="0"/>
              <a:t>. </a:t>
            </a:r>
          </a:p>
          <a:p>
            <a:pPr marL="457200" indent="-457200">
              <a:buAutoNum type="arabicParenR"/>
            </a:pPr>
            <a:r>
              <a:rPr lang="en-US" sz="1600" dirty="0"/>
              <a:t>Service-learning is </a:t>
            </a:r>
            <a:r>
              <a:rPr lang="en-US" sz="1600" dirty="0">
                <a:solidFill>
                  <a:schemeClr val="tx2">
                    <a:lumMod val="50000"/>
                    <a:lumOff val="50000"/>
                  </a:schemeClr>
                </a:solidFill>
              </a:rPr>
              <a:t>aligned with </a:t>
            </a:r>
            <a:r>
              <a:rPr lang="en-US" sz="1600" dirty="0"/>
              <a:t>the academic and/or </a:t>
            </a:r>
            <a:r>
              <a:rPr lang="en-US" sz="1600" dirty="0">
                <a:solidFill>
                  <a:schemeClr val="tx2">
                    <a:lumMod val="50000"/>
                    <a:lumOff val="50000"/>
                  </a:schemeClr>
                </a:solidFill>
              </a:rPr>
              <a:t>programmatic curriculum</a:t>
            </a:r>
            <a:r>
              <a:rPr lang="en-US" sz="1600" dirty="0"/>
              <a:t>. </a:t>
            </a:r>
          </a:p>
          <a:p>
            <a:pPr marL="457200" indent="-457200">
              <a:buAutoNum type="arabicParenR"/>
            </a:pPr>
            <a:r>
              <a:rPr lang="en-US" sz="1600" dirty="0"/>
              <a:t>Service-learning helps participants learn how to </a:t>
            </a:r>
            <a:r>
              <a:rPr lang="en-US" sz="1600" dirty="0">
                <a:solidFill>
                  <a:schemeClr val="tx2">
                    <a:lumMod val="50000"/>
                    <a:lumOff val="50000"/>
                  </a:schemeClr>
                </a:solidFill>
              </a:rPr>
              <a:t>transfer knowledge and skills </a:t>
            </a:r>
            <a:r>
              <a:rPr lang="en-US" sz="1600" dirty="0"/>
              <a:t>from one setting to another. </a:t>
            </a:r>
          </a:p>
          <a:p>
            <a:pPr marL="457200" indent="-457200">
              <a:buAutoNum type="arabicParenR"/>
            </a:pPr>
            <a:r>
              <a:rPr lang="en-US" sz="1600" dirty="0"/>
              <a:t>Service-learning that takes place in schools is formally recognized in school board policies and student records. </a:t>
            </a:r>
          </a:p>
          <a:p>
            <a:endParaRPr lang="en-US" sz="2000" dirty="0"/>
          </a:p>
          <a:p>
            <a:endParaRPr lang="en-US" sz="2000" dirty="0" smtClean="0"/>
          </a:p>
          <a:p>
            <a:endParaRPr lang="en-US" sz="1400" dirty="0"/>
          </a:p>
        </p:txBody>
      </p:sp>
      <p:sp>
        <p:nvSpPr>
          <p:cNvPr id="3" name="Rectangle 2"/>
          <p:cNvSpPr/>
          <p:nvPr/>
        </p:nvSpPr>
        <p:spPr>
          <a:xfrm>
            <a:off x="1024128" y="5279018"/>
            <a:ext cx="10091176" cy="307777"/>
          </a:xfrm>
          <a:prstGeom prst="rect">
            <a:avLst/>
          </a:prstGeom>
        </p:spPr>
        <p:txBody>
          <a:bodyPr wrap="square">
            <a:spAutoFit/>
          </a:bodyPr>
          <a:lstStyle/>
          <a:p>
            <a:r>
              <a:rPr lang="en-US" sz="1400" i="1" dirty="0" smtClean="0"/>
              <a:t>*Standards </a:t>
            </a:r>
            <a:r>
              <a:rPr lang="en-US" sz="1400" i="1" dirty="0"/>
              <a:t>for Service Learning - created by RMC Research Corporation - </a:t>
            </a:r>
            <a:r>
              <a:rPr lang="en-US" sz="1400" dirty="0"/>
              <a:t>K-12 Service-Learning Project Planning Toolkit </a:t>
            </a:r>
          </a:p>
        </p:txBody>
      </p:sp>
    </p:spTree>
    <p:extLst>
      <p:ext uri="{BB962C8B-B14F-4D97-AF65-F5344CB8AC3E}">
        <p14:creationId xmlns:p14="http://schemas.microsoft.com/office/powerpoint/2010/main" val="728886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Meaningful service*</a:t>
            </a:r>
            <a:endParaRPr lang="en-US" dirty="0"/>
          </a:p>
        </p:txBody>
      </p:sp>
      <p:sp>
        <p:nvSpPr>
          <p:cNvPr id="5" name="Rectangle 4"/>
          <p:cNvSpPr/>
          <p:nvPr/>
        </p:nvSpPr>
        <p:spPr>
          <a:xfrm>
            <a:off x="1024128" y="1733552"/>
            <a:ext cx="10232007" cy="3200876"/>
          </a:xfrm>
          <a:prstGeom prst="rect">
            <a:avLst/>
          </a:prstGeom>
        </p:spPr>
        <p:txBody>
          <a:bodyPr wrap="square">
            <a:spAutoFit/>
          </a:bodyPr>
          <a:lstStyle/>
          <a:p>
            <a:r>
              <a:rPr lang="en-US" sz="2000" b="1" i="1" dirty="0" smtClean="0">
                <a:solidFill>
                  <a:srgbClr val="FF0000"/>
                </a:solidFill>
              </a:rPr>
              <a:t>Service-learning </a:t>
            </a:r>
            <a:r>
              <a:rPr lang="en-US" sz="2000" b="1" i="1" dirty="0">
                <a:solidFill>
                  <a:srgbClr val="FF0000"/>
                </a:solidFill>
              </a:rPr>
              <a:t>actively engages participants in meaningful and personally relevant service activities. </a:t>
            </a:r>
            <a:endParaRPr lang="en-US" sz="2000" dirty="0">
              <a:solidFill>
                <a:srgbClr val="FF0000"/>
              </a:solidFill>
            </a:endParaRPr>
          </a:p>
          <a:p>
            <a:endParaRPr lang="en-US" sz="2000" dirty="0" smtClean="0"/>
          </a:p>
          <a:p>
            <a:r>
              <a:rPr lang="en-US" sz="1600" dirty="0" smtClean="0"/>
              <a:t>Indicators</a:t>
            </a:r>
            <a:r>
              <a:rPr lang="en-US" sz="1600" dirty="0"/>
              <a:t>: </a:t>
            </a:r>
          </a:p>
          <a:p>
            <a:pPr marL="457200" indent="-457200">
              <a:buAutoNum type="arabicParenR"/>
            </a:pPr>
            <a:r>
              <a:rPr lang="en-US" sz="1600" dirty="0"/>
              <a:t>Service-learning experiences are </a:t>
            </a:r>
            <a:r>
              <a:rPr lang="en-US" sz="1600" dirty="0">
                <a:solidFill>
                  <a:schemeClr val="tx2">
                    <a:lumMod val="50000"/>
                    <a:lumOff val="50000"/>
                  </a:schemeClr>
                </a:solidFill>
              </a:rPr>
              <a:t>appropriate to participant ages </a:t>
            </a:r>
            <a:r>
              <a:rPr lang="en-US" sz="1600" dirty="0"/>
              <a:t>and developmental abilities.</a:t>
            </a:r>
          </a:p>
          <a:p>
            <a:pPr marL="457200" indent="-457200">
              <a:buAutoNum type="arabicParenR"/>
            </a:pPr>
            <a:r>
              <a:rPr lang="en-US" sz="1600" dirty="0"/>
              <a:t>Service-learning addresses issues that are </a:t>
            </a:r>
            <a:r>
              <a:rPr lang="en-US" sz="1600" dirty="0">
                <a:solidFill>
                  <a:schemeClr val="tx2">
                    <a:lumMod val="50000"/>
                    <a:lumOff val="50000"/>
                  </a:schemeClr>
                </a:solidFill>
              </a:rPr>
              <a:t>personally relevant </a:t>
            </a:r>
            <a:r>
              <a:rPr lang="en-US" sz="1600" dirty="0"/>
              <a:t>to the participants. </a:t>
            </a:r>
          </a:p>
          <a:p>
            <a:pPr marL="457200" indent="-457200">
              <a:buAutoNum type="arabicParenR"/>
            </a:pPr>
            <a:r>
              <a:rPr lang="en-US" sz="1600" dirty="0"/>
              <a:t>Service-learning provides participants with interesting and </a:t>
            </a:r>
            <a:r>
              <a:rPr lang="en-US" sz="1600" dirty="0">
                <a:solidFill>
                  <a:schemeClr val="tx2">
                    <a:lumMod val="50000"/>
                    <a:lumOff val="50000"/>
                  </a:schemeClr>
                </a:solidFill>
              </a:rPr>
              <a:t>engaging service activities</a:t>
            </a:r>
            <a:r>
              <a:rPr lang="en-US" sz="1600" dirty="0"/>
              <a:t>. </a:t>
            </a:r>
          </a:p>
          <a:p>
            <a:pPr marL="457200" indent="-457200">
              <a:buAutoNum type="arabicParenR"/>
            </a:pPr>
            <a:r>
              <a:rPr lang="en-US" sz="1600" dirty="0"/>
              <a:t>Service-learning encourages participants to understand their service experiences in the context of the </a:t>
            </a:r>
            <a:r>
              <a:rPr lang="en-US" sz="1600" dirty="0">
                <a:solidFill>
                  <a:schemeClr val="tx2">
                    <a:lumMod val="50000"/>
                    <a:lumOff val="50000"/>
                  </a:schemeClr>
                </a:solidFill>
              </a:rPr>
              <a:t>underlying societal issues </a:t>
            </a:r>
            <a:r>
              <a:rPr lang="en-US" sz="1600" dirty="0"/>
              <a:t>being addressed. </a:t>
            </a:r>
          </a:p>
          <a:p>
            <a:pPr marL="457200" indent="-457200">
              <a:buAutoNum type="arabicParenR"/>
            </a:pPr>
            <a:r>
              <a:rPr lang="en-US" sz="1600" dirty="0"/>
              <a:t>Service-learning leads to attainable and </a:t>
            </a:r>
            <a:r>
              <a:rPr lang="en-US" sz="1600" dirty="0">
                <a:solidFill>
                  <a:schemeClr val="tx2">
                    <a:lumMod val="50000"/>
                    <a:lumOff val="50000"/>
                  </a:schemeClr>
                </a:solidFill>
              </a:rPr>
              <a:t>visible outcomes that are valued by those being served</a:t>
            </a:r>
            <a:r>
              <a:rPr lang="en-US" sz="1600" dirty="0"/>
              <a:t>. </a:t>
            </a:r>
          </a:p>
          <a:p>
            <a:endParaRPr lang="en-US" sz="1400" dirty="0"/>
          </a:p>
          <a:p>
            <a:endParaRPr lang="en-US" sz="2200" dirty="0"/>
          </a:p>
          <a:p>
            <a:endParaRPr lang="en-US" sz="1400" dirty="0"/>
          </a:p>
        </p:txBody>
      </p:sp>
      <p:sp>
        <p:nvSpPr>
          <p:cNvPr id="4" name="Rectangle 3"/>
          <p:cNvSpPr/>
          <p:nvPr/>
        </p:nvSpPr>
        <p:spPr>
          <a:xfrm>
            <a:off x="1024128" y="5362145"/>
            <a:ext cx="10091176" cy="307777"/>
          </a:xfrm>
          <a:prstGeom prst="rect">
            <a:avLst/>
          </a:prstGeom>
        </p:spPr>
        <p:txBody>
          <a:bodyPr wrap="square">
            <a:spAutoFit/>
          </a:bodyPr>
          <a:lstStyle/>
          <a:p>
            <a:r>
              <a:rPr lang="en-US" sz="1400" i="1" dirty="0" smtClean="0"/>
              <a:t>*Standards </a:t>
            </a:r>
            <a:r>
              <a:rPr lang="en-US" sz="1400" i="1" dirty="0"/>
              <a:t>for Service Learning - created by RMC Research Corporation - </a:t>
            </a:r>
            <a:r>
              <a:rPr lang="en-US" sz="1400" dirty="0"/>
              <a:t>K-12 Service-Learning Project Planning Toolkit </a:t>
            </a:r>
          </a:p>
        </p:txBody>
      </p:sp>
    </p:spTree>
    <p:extLst>
      <p:ext uri="{BB962C8B-B14F-4D97-AF65-F5344CB8AC3E}">
        <p14:creationId xmlns:p14="http://schemas.microsoft.com/office/powerpoint/2010/main" val="3015870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Youth Voice</a:t>
            </a:r>
            <a:r>
              <a:rPr lang="en-US" dirty="0" smtClean="0"/>
              <a:t>*</a:t>
            </a:r>
            <a:endParaRPr lang="en-US" dirty="0"/>
          </a:p>
        </p:txBody>
      </p:sp>
      <p:sp>
        <p:nvSpPr>
          <p:cNvPr id="5" name="Rectangle 4"/>
          <p:cNvSpPr/>
          <p:nvPr/>
        </p:nvSpPr>
        <p:spPr>
          <a:xfrm>
            <a:off x="1024128" y="1733552"/>
            <a:ext cx="10141855" cy="4031873"/>
          </a:xfrm>
          <a:prstGeom prst="rect">
            <a:avLst/>
          </a:prstGeom>
        </p:spPr>
        <p:txBody>
          <a:bodyPr wrap="square">
            <a:spAutoFit/>
          </a:bodyPr>
          <a:lstStyle/>
          <a:p>
            <a:r>
              <a:rPr lang="en-US" sz="2000" b="1" i="1" dirty="0" smtClean="0">
                <a:solidFill>
                  <a:srgbClr val="FF0000"/>
                </a:solidFill>
              </a:rPr>
              <a:t>Service-learning </a:t>
            </a:r>
            <a:r>
              <a:rPr lang="en-US" sz="2000" b="1" i="1" dirty="0">
                <a:solidFill>
                  <a:srgbClr val="FF0000"/>
                </a:solidFill>
              </a:rPr>
              <a:t>provides youth with a strong voice in planning, implementing, and evaluating service-learning experiences with guidance from adults. </a:t>
            </a:r>
            <a:endParaRPr lang="en-US" sz="2000" dirty="0">
              <a:solidFill>
                <a:srgbClr val="FF0000"/>
              </a:solidFill>
            </a:endParaRPr>
          </a:p>
          <a:p>
            <a:endParaRPr lang="en-US" sz="2000" dirty="0" smtClean="0"/>
          </a:p>
          <a:p>
            <a:r>
              <a:rPr lang="en-US" sz="1600" dirty="0"/>
              <a:t>Indicators: </a:t>
            </a:r>
          </a:p>
          <a:p>
            <a:pPr marL="457200" indent="-457200">
              <a:buAutoNum type="arabicParenR"/>
            </a:pPr>
            <a:r>
              <a:rPr lang="en-US" sz="1600" dirty="0"/>
              <a:t>Service-learning </a:t>
            </a:r>
            <a:r>
              <a:rPr lang="en-US" sz="1600" dirty="0">
                <a:solidFill>
                  <a:schemeClr val="tx2">
                    <a:lumMod val="50000"/>
                    <a:lumOff val="50000"/>
                  </a:schemeClr>
                </a:solidFill>
              </a:rPr>
              <a:t>engages youth in generating ideas during the planning</a:t>
            </a:r>
            <a:r>
              <a:rPr lang="en-US" sz="1600" dirty="0"/>
              <a:t>, implementation, and evaluation processes.</a:t>
            </a:r>
          </a:p>
          <a:p>
            <a:pPr marL="457200" indent="-457200">
              <a:buAutoNum type="arabicParenR"/>
            </a:pPr>
            <a:r>
              <a:rPr lang="en-US" sz="1600" dirty="0"/>
              <a:t>Service-learning </a:t>
            </a:r>
            <a:r>
              <a:rPr lang="en-US" sz="1600" dirty="0">
                <a:solidFill>
                  <a:schemeClr val="tx2">
                    <a:lumMod val="50000"/>
                    <a:lumOff val="50000"/>
                  </a:schemeClr>
                </a:solidFill>
              </a:rPr>
              <a:t>involves youth in the decision-making </a:t>
            </a:r>
            <a:r>
              <a:rPr lang="en-US" sz="1600" dirty="0"/>
              <a:t>process throughout the service-learning experiences.</a:t>
            </a:r>
          </a:p>
          <a:p>
            <a:pPr marL="457200" indent="-457200">
              <a:buAutoNum type="arabicParenR"/>
            </a:pPr>
            <a:r>
              <a:rPr lang="en-US" sz="1600" dirty="0"/>
              <a:t>Service-learning involves youth and adults in </a:t>
            </a:r>
            <a:r>
              <a:rPr lang="en-US" sz="1600" dirty="0">
                <a:solidFill>
                  <a:schemeClr val="tx2">
                    <a:lumMod val="50000"/>
                    <a:lumOff val="50000"/>
                  </a:schemeClr>
                </a:solidFill>
              </a:rPr>
              <a:t>creating an environment that supports trust </a:t>
            </a:r>
            <a:r>
              <a:rPr lang="en-US" sz="1600" dirty="0"/>
              <a:t>and open expression of ideas.</a:t>
            </a:r>
          </a:p>
          <a:p>
            <a:pPr marL="457200" indent="-457200">
              <a:buAutoNum type="arabicParenR"/>
            </a:pPr>
            <a:r>
              <a:rPr lang="en-US" sz="1600" dirty="0"/>
              <a:t>Service-learning promotes </a:t>
            </a:r>
            <a:r>
              <a:rPr lang="en-US" sz="1600" dirty="0">
                <a:solidFill>
                  <a:schemeClr val="tx2">
                    <a:lumMod val="50000"/>
                    <a:lumOff val="50000"/>
                  </a:schemeClr>
                </a:solidFill>
              </a:rPr>
              <a:t>acquisition of knowledge and skills to enhance youth leadership </a:t>
            </a:r>
            <a:r>
              <a:rPr lang="en-US" sz="1600" dirty="0"/>
              <a:t>and decision-making.</a:t>
            </a:r>
          </a:p>
          <a:p>
            <a:pPr marL="457200" indent="-457200">
              <a:buAutoNum type="arabicParenR"/>
            </a:pPr>
            <a:r>
              <a:rPr lang="en-US" sz="1600" dirty="0"/>
              <a:t>Service-learning involves </a:t>
            </a:r>
            <a:r>
              <a:rPr lang="en-US" sz="1600" dirty="0">
                <a:solidFill>
                  <a:schemeClr val="tx2">
                    <a:lumMod val="50000"/>
                    <a:lumOff val="50000"/>
                  </a:schemeClr>
                </a:solidFill>
              </a:rPr>
              <a:t>youth in evaluating</a:t>
            </a:r>
            <a:r>
              <a:rPr lang="en-US" sz="1600" dirty="0"/>
              <a:t> the quality and effectiveness of the service-learning experience. </a:t>
            </a:r>
          </a:p>
          <a:p>
            <a:endParaRPr lang="en-US" sz="2000" dirty="0"/>
          </a:p>
          <a:p>
            <a:endParaRPr lang="en-US" sz="1400" dirty="0"/>
          </a:p>
          <a:p>
            <a:endParaRPr lang="en-US" sz="1400" dirty="0"/>
          </a:p>
          <a:p>
            <a:endParaRPr lang="en-US" sz="2200" dirty="0"/>
          </a:p>
          <a:p>
            <a:endParaRPr lang="en-US" sz="1400" dirty="0"/>
          </a:p>
        </p:txBody>
      </p:sp>
      <p:sp>
        <p:nvSpPr>
          <p:cNvPr id="4" name="Rectangle 3"/>
          <p:cNvSpPr/>
          <p:nvPr/>
        </p:nvSpPr>
        <p:spPr>
          <a:xfrm>
            <a:off x="1024128" y="5825290"/>
            <a:ext cx="10091176" cy="307777"/>
          </a:xfrm>
          <a:prstGeom prst="rect">
            <a:avLst/>
          </a:prstGeom>
        </p:spPr>
        <p:txBody>
          <a:bodyPr wrap="square">
            <a:spAutoFit/>
          </a:bodyPr>
          <a:lstStyle/>
          <a:p>
            <a:r>
              <a:rPr lang="en-US" sz="1400" i="1" dirty="0" smtClean="0"/>
              <a:t>*Standards </a:t>
            </a:r>
            <a:r>
              <a:rPr lang="en-US" sz="1400" i="1" dirty="0"/>
              <a:t>for Service Learning - created by RMC Research Corporation - </a:t>
            </a:r>
            <a:r>
              <a:rPr lang="en-US" sz="1400" dirty="0"/>
              <a:t>K-12 Service-Learning Project Planning Toolkit </a:t>
            </a:r>
          </a:p>
        </p:txBody>
      </p:sp>
    </p:spTree>
    <p:extLst>
      <p:ext uri="{BB962C8B-B14F-4D97-AF65-F5344CB8AC3E}">
        <p14:creationId xmlns:p14="http://schemas.microsoft.com/office/powerpoint/2010/main" val="2304838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5" name="Rectangle 4"/>
          <p:cNvSpPr/>
          <p:nvPr/>
        </p:nvSpPr>
        <p:spPr>
          <a:xfrm>
            <a:off x="1024128" y="1733552"/>
            <a:ext cx="10270644" cy="4555093"/>
          </a:xfrm>
          <a:prstGeom prst="rect">
            <a:avLst/>
          </a:prstGeom>
        </p:spPr>
        <p:txBody>
          <a:bodyPr wrap="square">
            <a:spAutoFit/>
          </a:bodyPr>
          <a:lstStyle/>
          <a:p>
            <a:r>
              <a:rPr lang="en-US" sz="2000" b="1" i="1" dirty="0" smtClean="0">
                <a:solidFill>
                  <a:srgbClr val="FF0000"/>
                </a:solidFill>
              </a:rPr>
              <a:t>Service-learning </a:t>
            </a:r>
            <a:r>
              <a:rPr lang="en-US" sz="2000" b="1" i="1" dirty="0">
                <a:solidFill>
                  <a:srgbClr val="FF0000"/>
                </a:solidFill>
              </a:rPr>
              <a:t>partnerships are collaborative, mutually beneficial, and address community needs. </a:t>
            </a:r>
            <a:endParaRPr lang="en-US" sz="2000" b="1" i="1" dirty="0" smtClean="0">
              <a:solidFill>
                <a:srgbClr val="FF0000"/>
              </a:solidFill>
            </a:endParaRPr>
          </a:p>
          <a:p>
            <a:endParaRPr lang="en-US" sz="2000" dirty="0"/>
          </a:p>
          <a:p>
            <a:r>
              <a:rPr lang="en-US" sz="1600" dirty="0"/>
              <a:t>Indicators: </a:t>
            </a:r>
          </a:p>
          <a:p>
            <a:pPr marL="457200" indent="-457200">
              <a:buAutoNum type="arabicParenR"/>
            </a:pPr>
            <a:r>
              <a:rPr lang="en-US" sz="1600" dirty="0"/>
              <a:t>Service-learning involves a </a:t>
            </a:r>
            <a:r>
              <a:rPr lang="en-US" sz="1600" dirty="0">
                <a:solidFill>
                  <a:schemeClr val="tx2">
                    <a:lumMod val="50000"/>
                    <a:lumOff val="50000"/>
                  </a:schemeClr>
                </a:solidFill>
              </a:rPr>
              <a:t>variety of partners</a:t>
            </a:r>
            <a:r>
              <a:rPr lang="en-US" sz="1600" dirty="0"/>
              <a:t>, including youth, educators, families, community members, community-based organizations, and/or businesses.</a:t>
            </a:r>
          </a:p>
          <a:p>
            <a:pPr marL="457200" indent="-457200">
              <a:buAutoNum type="arabicParenR"/>
            </a:pPr>
            <a:r>
              <a:rPr lang="en-US" sz="1600" dirty="0"/>
              <a:t>Service-learning partnerships are characterized by </a:t>
            </a:r>
            <a:r>
              <a:rPr lang="en-US" sz="1600" dirty="0">
                <a:solidFill>
                  <a:schemeClr val="tx2">
                    <a:lumMod val="50000"/>
                    <a:lumOff val="50000"/>
                  </a:schemeClr>
                </a:solidFill>
              </a:rPr>
              <a:t>frequent and regular communication</a:t>
            </a:r>
            <a:r>
              <a:rPr lang="en-US" sz="1600" dirty="0">
                <a:solidFill>
                  <a:srgbClr val="FF0000"/>
                </a:solidFill>
              </a:rPr>
              <a:t> </a:t>
            </a:r>
            <a:r>
              <a:rPr lang="en-US" sz="1600" dirty="0"/>
              <a:t>to keep all partners well-informed about activities and progress.</a:t>
            </a:r>
          </a:p>
          <a:p>
            <a:pPr marL="457200" indent="-457200">
              <a:buAutoNum type="arabicParenR"/>
            </a:pPr>
            <a:r>
              <a:rPr lang="en-US" sz="1600" dirty="0"/>
              <a:t>Service-learning partners collaborate to establish a </a:t>
            </a:r>
            <a:r>
              <a:rPr lang="en-US" sz="1600" dirty="0">
                <a:solidFill>
                  <a:schemeClr val="tx2">
                    <a:lumMod val="50000"/>
                    <a:lumOff val="50000"/>
                  </a:schemeClr>
                </a:solidFill>
              </a:rPr>
              <a:t>shared vision </a:t>
            </a:r>
            <a:r>
              <a:rPr lang="en-US" sz="1600" dirty="0"/>
              <a:t>and set common goals to address community needs.</a:t>
            </a:r>
          </a:p>
          <a:p>
            <a:pPr marL="457200" indent="-457200">
              <a:buAutoNum type="arabicParenR"/>
            </a:pPr>
            <a:r>
              <a:rPr lang="en-US" sz="1600" dirty="0"/>
              <a:t>Service-learning partners </a:t>
            </a:r>
            <a:r>
              <a:rPr lang="en-US" sz="1600" dirty="0">
                <a:solidFill>
                  <a:schemeClr val="tx2">
                    <a:lumMod val="50000"/>
                    <a:lumOff val="50000"/>
                  </a:schemeClr>
                </a:solidFill>
              </a:rPr>
              <a:t>collaboratively develop and implement action plans </a:t>
            </a:r>
            <a:r>
              <a:rPr lang="en-US" sz="1600" dirty="0"/>
              <a:t>to meet specified goals.</a:t>
            </a:r>
          </a:p>
          <a:p>
            <a:pPr marL="457200" indent="-457200">
              <a:buAutoNum type="arabicParenR"/>
            </a:pPr>
            <a:r>
              <a:rPr lang="en-US" sz="1600" dirty="0"/>
              <a:t>Service-learning partners share knowledge and understanding of school and community assets and needs, and </a:t>
            </a:r>
            <a:r>
              <a:rPr lang="en-US" sz="1600" dirty="0">
                <a:solidFill>
                  <a:schemeClr val="tx2">
                    <a:lumMod val="50000"/>
                    <a:lumOff val="50000"/>
                  </a:schemeClr>
                </a:solidFill>
              </a:rPr>
              <a:t>view each other as valued resources</a:t>
            </a:r>
            <a:r>
              <a:rPr lang="en-US" sz="1600" dirty="0"/>
              <a:t>. </a:t>
            </a:r>
          </a:p>
          <a:p>
            <a:endParaRPr lang="en-US" sz="1400" dirty="0"/>
          </a:p>
          <a:p>
            <a:endParaRPr lang="en-US" sz="1400" dirty="0"/>
          </a:p>
          <a:p>
            <a:endParaRPr lang="en-US" sz="1400" dirty="0"/>
          </a:p>
          <a:p>
            <a:endParaRPr lang="en-US" sz="1400" dirty="0"/>
          </a:p>
          <a:p>
            <a:endParaRPr lang="en-US" sz="1400" dirty="0"/>
          </a:p>
          <a:p>
            <a:endParaRPr lang="en-US" sz="2200" dirty="0"/>
          </a:p>
          <a:p>
            <a:endParaRPr lang="en-US" sz="1400" dirty="0"/>
          </a:p>
        </p:txBody>
      </p:sp>
      <p:sp>
        <p:nvSpPr>
          <p:cNvPr id="4" name="Rectangle 3"/>
          <p:cNvSpPr/>
          <p:nvPr/>
        </p:nvSpPr>
        <p:spPr>
          <a:xfrm>
            <a:off x="1024128" y="5791638"/>
            <a:ext cx="10091176" cy="307777"/>
          </a:xfrm>
          <a:prstGeom prst="rect">
            <a:avLst/>
          </a:prstGeom>
        </p:spPr>
        <p:txBody>
          <a:bodyPr wrap="square">
            <a:spAutoFit/>
          </a:bodyPr>
          <a:lstStyle/>
          <a:p>
            <a:r>
              <a:rPr lang="en-US" sz="1400" i="1" dirty="0" smtClean="0"/>
              <a:t>*Standards </a:t>
            </a:r>
            <a:r>
              <a:rPr lang="en-US" sz="1400" i="1" dirty="0"/>
              <a:t>for Service Learning - created by RMC Research Corporation - </a:t>
            </a:r>
            <a:r>
              <a:rPr lang="en-US" sz="1400" dirty="0"/>
              <a:t>K-12 Service-Learning Project Planning Toolkit </a:t>
            </a:r>
          </a:p>
        </p:txBody>
      </p:sp>
    </p:spTree>
    <p:extLst>
      <p:ext uri="{BB962C8B-B14F-4D97-AF65-F5344CB8AC3E}">
        <p14:creationId xmlns:p14="http://schemas.microsoft.com/office/powerpoint/2010/main" val="1868014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a:t>
            </a:r>
            <a:endParaRPr lang="en-US" dirty="0"/>
          </a:p>
        </p:txBody>
      </p:sp>
      <p:sp>
        <p:nvSpPr>
          <p:cNvPr id="5" name="Rectangle 4"/>
          <p:cNvSpPr/>
          <p:nvPr/>
        </p:nvSpPr>
        <p:spPr>
          <a:xfrm>
            <a:off x="1024128" y="1733552"/>
            <a:ext cx="10233680" cy="3847207"/>
          </a:xfrm>
          <a:prstGeom prst="rect">
            <a:avLst/>
          </a:prstGeom>
        </p:spPr>
        <p:txBody>
          <a:bodyPr wrap="square">
            <a:spAutoFit/>
          </a:bodyPr>
          <a:lstStyle/>
          <a:p>
            <a:r>
              <a:rPr lang="en-US" sz="2000" b="1" i="1" dirty="0" smtClean="0">
                <a:solidFill>
                  <a:srgbClr val="FF0000"/>
                </a:solidFill>
              </a:rPr>
              <a:t>Service-learning </a:t>
            </a:r>
            <a:r>
              <a:rPr lang="en-US" sz="2000" b="1" i="1" dirty="0">
                <a:solidFill>
                  <a:srgbClr val="FF0000"/>
                </a:solidFill>
              </a:rPr>
              <a:t>promotes understanding of diversity and mutual respect among all participants. </a:t>
            </a:r>
            <a:endParaRPr lang="en-US" sz="2000" dirty="0">
              <a:solidFill>
                <a:srgbClr val="FF0000"/>
              </a:solidFill>
            </a:endParaRPr>
          </a:p>
          <a:p>
            <a:endParaRPr lang="en-US" sz="2000" dirty="0" smtClean="0"/>
          </a:p>
          <a:p>
            <a:r>
              <a:rPr lang="en-US" sz="1600" dirty="0"/>
              <a:t>Indicators </a:t>
            </a:r>
          </a:p>
          <a:p>
            <a:pPr marL="457200" indent="-457200">
              <a:buAutoNum type="arabicParenR"/>
            </a:pPr>
            <a:r>
              <a:rPr lang="en-US" sz="1600" dirty="0"/>
              <a:t>Service-learning helps participants identify and analyze different points of view to gain </a:t>
            </a:r>
            <a:r>
              <a:rPr lang="en-US" sz="1600" dirty="0">
                <a:solidFill>
                  <a:schemeClr val="tx2">
                    <a:lumMod val="50000"/>
                    <a:lumOff val="50000"/>
                  </a:schemeClr>
                </a:solidFill>
              </a:rPr>
              <a:t>understanding of multiple perspectives</a:t>
            </a:r>
            <a:r>
              <a:rPr lang="en-US" sz="1600" dirty="0"/>
              <a:t>.</a:t>
            </a:r>
          </a:p>
          <a:p>
            <a:pPr marL="457200" indent="-457200">
              <a:buAutoNum type="arabicParenR"/>
            </a:pPr>
            <a:r>
              <a:rPr lang="en-US" sz="1600" dirty="0"/>
              <a:t>Service-learning helps participants develop </a:t>
            </a:r>
            <a:r>
              <a:rPr lang="en-US" sz="1600" dirty="0">
                <a:solidFill>
                  <a:schemeClr val="tx2">
                    <a:lumMod val="50000"/>
                    <a:lumOff val="50000"/>
                  </a:schemeClr>
                </a:solidFill>
              </a:rPr>
              <a:t>interpersonal skills in conflict resolution </a:t>
            </a:r>
            <a:r>
              <a:rPr lang="en-US" sz="1600" dirty="0"/>
              <a:t>and group decision-making.</a:t>
            </a:r>
          </a:p>
          <a:p>
            <a:pPr marL="457200" indent="-457200">
              <a:buAutoNum type="arabicParenR"/>
            </a:pPr>
            <a:r>
              <a:rPr lang="en-US" sz="1600" dirty="0"/>
              <a:t>Service-learning helps participants actively seek to understand and </a:t>
            </a:r>
            <a:r>
              <a:rPr lang="en-US" sz="1600" dirty="0">
                <a:solidFill>
                  <a:schemeClr val="tx2">
                    <a:lumMod val="50000"/>
                    <a:lumOff val="50000"/>
                  </a:schemeClr>
                </a:solidFill>
              </a:rPr>
              <a:t>value the diverse backgrounds and perspectives </a:t>
            </a:r>
            <a:r>
              <a:rPr lang="en-US" sz="1600" dirty="0"/>
              <a:t>of those offering and receiving service.</a:t>
            </a:r>
          </a:p>
          <a:p>
            <a:pPr marL="457200" indent="-457200">
              <a:buAutoNum type="arabicParenR"/>
            </a:pPr>
            <a:r>
              <a:rPr lang="en-US" sz="1600" dirty="0"/>
              <a:t>Service-learning encourages participants to </a:t>
            </a:r>
            <a:r>
              <a:rPr lang="en-US" sz="1600" dirty="0">
                <a:solidFill>
                  <a:schemeClr val="tx2">
                    <a:lumMod val="50000"/>
                    <a:lumOff val="50000"/>
                  </a:schemeClr>
                </a:solidFill>
              </a:rPr>
              <a:t>recognize and overcome stereotypes</a:t>
            </a:r>
            <a:r>
              <a:rPr lang="en-US" sz="1600" dirty="0"/>
              <a:t>. </a:t>
            </a:r>
          </a:p>
          <a:p>
            <a:endParaRPr lang="en-US" sz="1400" dirty="0"/>
          </a:p>
          <a:p>
            <a:endParaRPr lang="en-US" sz="1400" dirty="0"/>
          </a:p>
          <a:p>
            <a:endParaRPr lang="en-US" sz="1400" dirty="0"/>
          </a:p>
          <a:p>
            <a:endParaRPr lang="en-US" sz="1400" dirty="0"/>
          </a:p>
          <a:p>
            <a:endParaRPr lang="en-US" sz="2200" dirty="0"/>
          </a:p>
          <a:p>
            <a:endParaRPr lang="en-US" sz="1400" dirty="0"/>
          </a:p>
        </p:txBody>
      </p:sp>
      <p:sp>
        <p:nvSpPr>
          <p:cNvPr id="4" name="Rectangle 3"/>
          <p:cNvSpPr/>
          <p:nvPr/>
        </p:nvSpPr>
        <p:spPr>
          <a:xfrm>
            <a:off x="1024128" y="5753043"/>
            <a:ext cx="10091176" cy="307777"/>
          </a:xfrm>
          <a:prstGeom prst="rect">
            <a:avLst/>
          </a:prstGeom>
        </p:spPr>
        <p:txBody>
          <a:bodyPr wrap="square">
            <a:spAutoFit/>
          </a:bodyPr>
          <a:lstStyle/>
          <a:p>
            <a:r>
              <a:rPr lang="en-US" sz="1400" i="1" dirty="0" smtClean="0"/>
              <a:t>*Standards </a:t>
            </a:r>
            <a:r>
              <a:rPr lang="en-US" sz="1400" i="1" dirty="0"/>
              <a:t>for Service Learning - created by RMC Research Corporation - </a:t>
            </a:r>
            <a:r>
              <a:rPr lang="en-US" sz="1400" dirty="0"/>
              <a:t>K-12 Service-Learning Project Planning Toolkit </a:t>
            </a:r>
          </a:p>
        </p:txBody>
      </p:sp>
    </p:spTree>
    <p:extLst>
      <p:ext uri="{BB962C8B-B14F-4D97-AF65-F5344CB8AC3E}">
        <p14:creationId xmlns:p14="http://schemas.microsoft.com/office/powerpoint/2010/main" val="2396167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5" name="Rectangle 4"/>
          <p:cNvSpPr/>
          <p:nvPr/>
        </p:nvSpPr>
        <p:spPr>
          <a:xfrm>
            <a:off x="1024128" y="1733552"/>
            <a:ext cx="10198054" cy="5109091"/>
          </a:xfrm>
          <a:prstGeom prst="rect">
            <a:avLst/>
          </a:prstGeom>
        </p:spPr>
        <p:txBody>
          <a:bodyPr wrap="square">
            <a:spAutoFit/>
          </a:bodyPr>
          <a:lstStyle/>
          <a:p>
            <a:r>
              <a:rPr lang="en-US" sz="2000" b="1" i="1" dirty="0" smtClean="0">
                <a:solidFill>
                  <a:srgbClr val="FF0000"/>
                </a:solidFill>
              </a:rPr>
              <a:t>Service-learning </a:t>
            </a:r>
            <a:r>
              <a:rPr lang="en-US" sz="2000" b="1" i="1" dirty="0">
                <a:solidFill>
                  <a:srgbClr val="FF0000"/>
                </a:solidFill>
              </a:rPr>
              <a:t>incorporates multiple challenging reflection activities that are ongoing and that prompt deep thinking and analysis about oneself and one’s relationship to society. </a:t>
            </a:r>
            <a:endParaRPr lang="en-US" sz="2000" dirty="0">
              <a:solidFill>
                <a:srgbClr val="FF0000"/>
              </a:solidFill>
            </a:endParaRPr>
          </a:p>
          <a:p>
            <a:endParaRPr lang="en-US" sz="2000" dirty="0" smtClean="0"/>
          </a:p>
          <a:p>
            <a:r>
              <a:rPr lang="en-US" sz="1600" dirty="0"/>
              <a:t>Indicators: </a:t>
            </a:r>
          </a:p>
          <a:p>
            <a:pPr marL="457200" indent="-457200">
              <a:buAutoNum type="arabicParenR"/>
            </a:pPr>
            <a:r>
              <a:rPr lang="en-US" sz="1600" dirty="0"/>
              <a:t>Service-learning reflection includes a </a:t>
            </a:r>
            <a:r>
              <a:rPr lang="en-US" sz="1600" dirty="0">
                <a:solidFill>
                  <a:schemeClr val="tx2">
                    <a:lumMod val="50000"/>
                    <a:lumOff val="50000"/>
                  </a:schemeClr>
                </a:solidFill>
              </a:rPr>
              <a:t>variety of verbal, written, artistic, and nonverbal activities to demonstrate understanding </a:t>
            </a:r>
            <a:r>
              <a:rPr lang="en-US" sz="1600" dirty="0"/>
              <a:t>and changes in participants’ knowledge, skills, and/or attitudes.</a:t>
            </a:r>
          </a:p>
          <a:p>
            <a:pPr marL="457200" indent="-457200">
              <a:buAutoNum type="arabicParenR"/>
            </a:pPr>
            <a:r>
              <a:rPr lang="en-US" sz="1600" dirty="0"/>
              <a:t>Service-learning </a:t>
            </a:r>
            <a:r>
              <a:rPr lang="en-US" sz="1600" dirty="0">
                <a:solidFill>
                  <a:schemeClr val="tx2">
                    <a:lumMod val="50000"/>
                    <a:lumOff val="50000"/>
                  </a:schemeClr>
                </a:solidFill>
              </a:rPr>
              <a:t>reflection occurs before, during, and after </a:t>
            </a:r>
            <a:r>
              <a:rPr lang="en-US" sz="1600" dirty="0"/>
              <a:t>the service experience.</a:t>
            </a:r>
          </a:p>
          <a:p>
            <a:pPr marL="457200" indent="-457200">
              <a:buAutoNum type="arabicParenR"/>
            </a:pPr>
            <a:r>
              <a:rPr lang="en-US" sz="1600" dirty="0"/>
              <a:t>Service-learning reflection prompts participants </a:t>
            </a:r>
            <a:r>
              <a:rPr lang="en-US" sz="1600" dirty="0">
                <a:solidFill>
                  <a:schemeClr val="tx2">
                    <a:lumMod val="50000"/>
                    <a:lumOff val="50000"/>
                  </a:schemeClr>
                </a:solidFill>
              </a:rPr>
              <a:t>to think deeply about complex community problems </a:t>
            </a:r>
            <a:r>
              <a:rPr lang="en-US" sz="1600" dirty="0"/>
              <a:t>and alternative solutions.</a:t>
            </a:r>
          </a:p>
          <a:p>
            <a:pPr marL="457200" indent="-457200">
              <a:buAutoNum type="arabicParenR"/>
            </a:pPr>
            <a:r>
              <a:rPr lang="en-US" sz="1600" dirty="0"/>
              <a:t>Service-learning reflection encourages participants to </a:t>
            </a:r>
            <a:r>
              <a:rPr lang="en-US" sz="1600" dirty="0">
                <a:solidFill>
                  <a:schemeClr val="tx2">
                    <a:lumMod val="50000"/>
                    <a:lumOff val="50000"/>
                  </a:schemeClr>
                </a:solidFill>
              </a:rPr>
              <a:t>examine their preconceptions </a:t>
            </a:r>
            <a:r>
              <a:rPr lang="en-US" sz="1600" dirty="0"/>
              <a:t>and assumptions in order to explore and understand their roles and responsibilities as citizens.</a:t>
            </a:r>
          </a:p>
          <a:p>
            <a:pPr marL="457200" indent="-457200">
              <a:buAutoNum type="arabicParenR"/>
            </a:pPr>
            <a:r>
              <a:rPr lang="en-US" sz="1600" dirty="0"/>
              <a:t>Service-learning reflection encourages participants to examine a variety of social and civic issues related to their service-learning experience so that </a:t>
            </a:r>
            <a:r>
              <a:rPr lang="en-US" sz="1600" dirty="0">
                <a:solidFill>
                  <a:schemeClr val="tx2">
                    <a:lumMod val="50000"/>
                    <a:lumOff val="50000"/>
                  </a:schemeClr>
                </a:solidFill>
              </a:rPr>
              <a:t>participants understand connections to public policy and civic life. </a:t>
            </a:r>
          </a:p>
          <a:p>
            <a:endParaRPr lang="en-US" sz="1400" dirty="0"/>
          </a:p>
          <a:p>
            <a:endParaRPr lang="en-US" sz="1400" dirty="0"/>
          </a:p>
          <a:p>
            <a:endParaRPr lang="en-US" sz="1400" dirty="0"/>
          </a:p>
          <a:p>
            <a:endParaRPr lang="en-US" sz="1400" dirty="0"/>
          </a:p>
          <a:p>
            <a:endParaRPr lang="en-US" sz="1400" dirty="0"/>
          </a:p>
          <a:p>
            <a:endParaRPr lang="en-US" sz="2200" dirty="0"/>
          </a:p>
          <a:p>
            <a:endParaRPr lang="en-US" sz="1400" dirty="0"/>
          </a:p>
        </p:txBody>
      </p:sp>
      <p:sp>
        <p:nvSpPr>
          <p:cNvPr id="4" name="Rectangle 3"/>
          <p:cNvSpPr/>
          <p:nvPr/>
        </p:nvSpPr>
        <p:spPr>
          <a:xfrm>
            <a:off x="1024128" y="5891261"/>
            <a:ext cx="10091176" cy="307777"/>
          </a:xfrm>
          <a:prstGeom prst="rect">
            <a:avLst/>
          </a:prstGeom>
        </p:spPr>
        <p:txBody>
          <a:bodyPr wrap="square">
            <a:spAutoFit/>
          </a:bodyPr>
          <a:lstStyle/>
          <a:p>
            <a:r>
              <a:rPr lang="en-US" sz="1400" i="1" dirty="0" smtClean="0"/>
              <a:t>*Standards </a:t>
            </a:r>
            <a:r>
              <a:rPr lang="en-US" sz="1400" i="1" dirty="0"/>
              <a:t>for Service Learning - created by RMC Research Corporation - </a:t>
            </a:r>
            <a:r>
              <a:rPr lang="en-US" sz="1400" dirty="0"/>
              <a:t>K-12 Service-Learning Project Planning Toolkit </a:t>
            </a:r>
          </a:p>
        </p:txBody>
      </p:sp>
    </p:spTree>
    <p:extLst>
      <p:ext uri="{BB962C8B-B14F-4D97-AF65-F5344CB8AC3E}">
        <p14:creationId xmlns:p14="http://schemas.microsoft.com/office/powerpoint/2010/main" val="3389201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Monitoring*</a:t>
            </a:r>
            <a:endParaRPr lang="en-US" dirty="0"/>
          </a:p>
        </p:txBody>
      </p:sp>
      <p:sp>
        <p:nvSpPr>
          <p:cNvPr id="5" name="Rectangle 4"/>
          <p:cNvSpPr/>
          <p:nvPr/>
        </p:nvSpPr>
        <p:spPr>
          <a:xfrm>
            <a:off x="1024128" y="1733552"/>
            <a:ext cx="10198054" cy="4832092"/>
          </a:xfrm>
          <a:prstGeom prst="rect">
            <a:avLst/>
          </a:prstGeom>
        </p:spPr>
        <p:txBody>
          <a:bodyPr wrap="square">
            <a:spAutoFit/>
          </a:bodyPr>
          <a:lstStyle/>
          <a:p>
            <a:r>
              <a:rPr lang="en-US" sz="2000" b="1" i="1" dirty="0" smtClean="0">
                <a:solidFill>
                  <a:srgbClr val="FF0000"/>
                </a:solidFill>
              </a:rPr>
              <a:t>Service-learning </a:t>
            </a:r>
            <a:r>
              <a:rPr lang="en-US" sz="2000" b="1" i="1" dirty="0">
                <a:solidFill>
                  <a:srgbClr val="FF0000"/>
                </a:solidFill>
              </a:rPr>
              <a:t>engages participants in an ongoing process to assess the quality of implementation and progress toward meeting specified goals, and uses results for improvement and sustainability. </a:t>
            </a:r>
            <a:endParaRPr lang="en-US" sz="2000" dirty="0">
              <a:solidFill>
                <a:srgbClr val="FF0000"/>
              </a:solidFill>
            </a:endParaRPr>
          </a:p>
          <a:p>
            <a:endParaRPr lang="en-US" dirty="0" smtClean="0"/>
          </a:p>
          <a:p>
            <a:r>
              <a:rPr lang="en-US" sz="1600" dirty="0"/>
              <a:t>Indicators: </a:t>
            </a:r>
          </a:p>
          <a:p>
            <a:pPr marL="342900" indent="-342900">
              <a:buAutoNum type="arabicParenR"/>
            </a:pPr>
            <a:r>
              <a:rPr lang="en-US" sz="1600" dirty="0"/>
              <a:t>Service-learning participants </a:t>
            </a:r>
            <a:r>
              <a:rPr lang="en-US" sz="1600" dirty="0">
                <a:solidFill>
                  <a:schemeClr val="tx2">
                    <a:lumMod val="50000"/>
                    <a:lumOff val="50000"/>
                  </a:schemeClr>
                </a:solidFill>
              </a:rPr>
              <a:t>collect evidence of progress </a:t>
            </a:r>
            <a:r>
              <a:rPr lang="en-US" sz="1600" dirty="0"/>
              <a:t>toward meeting specific service goals and learning outcomes from multiple sources throughout the service-learning experience.</a:t>
            </a:r>
          </a:p>
          <a:p>
            <a:pPr marL="342900" indent="-342900">
              <a:buAutoNum type="arabicParenR"/>
            </a:pPr>
            <a:r>
              <a:rPr lang="en-US" sz="1600" dirty="0"/>
              <a:t>Service-learning participants </a:t>
            </a:r>
            <a:r>
              <a:rPr lang="en-US" sz="1600" dirty="0">
                <a:solidFill>
                  <a:schemeClr val="tx2">
                    <a:lumMod val="50000"/>
                    <a:lumOff val="50000"/>
                  </a:schemeClr>
                </a:solidFill>
              </a:rPr>
              <a:t>collect evidence of the quality </a:t>
            </a:r>
            <a:r>
              <a:rPr lang="en-US" sz="1600" dirty="0"/>
              <a:t>of service-learning implementation from multiple sources throughout the service-learning experience.</a:t>
            </a:r>
          </a:p>
          <a:p>
            <a:pPr marL="342900" indent="-342900">
              <a:buAutoNum type="arabicParenR"/>
            </a:pPr>
            <a:r>
              <a:rPr lang="en-US" sz="1600" dirty="0"/>
              <a:t>Service-learning participants </a:t>
            </a:r>
            <a:r>
              <a:rPr lang="en-US" sz="1600" dirty="0">
                <a:solidFill>
                  <a:schemeClr val="tx2">
                    <a:lumMod val="50000"/>
                    <a:lumOff val="50000"/>
                  </a:schemeClr>
                </a:solidFill>
              </a:rPr>
              <a:t>use evidence to improve service-learning </a:t>
            </a:r>
            <a:r>
              <a:rPr lang="en-US" sz="1600" dirty="0"/>
              <a:t>experiences.</a:t>
            </a:r>
          </a:p>
          <a:p>
            <a:pPr marL="342900" indent="-342900">
              <a:buAutoNum type="arabicParenR"/>
            </a:pPr>
            <a:r>
              <a:rPr lang="en-US" sz="1600" dirty="0"/>
              <a:t>Service-learning participants </a:t>
            </a:r>
            <a:r>
              <a:rPr lang="en-US" sz="1600" dirty="0">
                <a:solidFill>
                  <a:schemeClr val="tx2">
                    <a:lumMod val="50000"/>
                    <a:lumOff val="50000"/>
                  </a:schemeClr>
                </a:solidFill>
              </a:rPr>
              <a:t>communicate evidence of progress toward goals and outcomes with the broader community</a:t>
            </a:r>
            <a:r>
              <a:rPr lang="en-US" sz="1600" dirty="0"/>
              <a:t>, including policy-makers and education leaders, to deepen service-learning understanding and ensure that high quality practices are sustained. </a:t>
            </a:r>
          </a:p>
          <a:p>
            <a:endParaRPr lang="en-US" sz="1400" dirty="0"/>
          </a:p>
          <a:p>
            <a:endParaRPr lang="en-US" sz="1400" dirty="0"/>
          </a:p>
          <a:p>
            <a:endParaRPr lang="en-US" sz="1400" dirty="0"/>
          </a:p>
          <a:p>
            <a:endParaRPr lang="en-US" sz="1400" dirty="0"/>
          </a:p>
          <a:p>
            <a:endParaRPr lang="en-US" sz="1400" dirty="0"/>
          </a:p>
          <a:p>
            <a:endParaRPr lang="en-US" sz="2200" dirty="0"/>
          </a:p>
          <a:p>
            <a:endParaRPr lang="en-US" sz="1400" dirty="0"/>
          </a:p>
        </p:txBody>
      </p:sp>
      <p:sp>
        <p:nvSpPr>
          <p:cNvPr id="4" name="Rectangle 3"/>
          <p:cNvSpPr/>
          <p:nvPr/>
        </p:nvSpPr>
        <p:spPr>
          <a:xfrm>
            <a:off x="1024128" y="5837162"/>
            <a:ext cx="10091176" cy="307777"/>
          </a:xfrm>
          <a:prstGeom prst="rect">
            <a:avLst/>
          </a:prstGeom>
        </p:spPr>
        <p:txBody>
          <a:bodyPr wrap="square">
            <a:spAutoFit/>
          </a:bodyPr>
          <a:lstStyle/>
          <a:p>
            <a:r>
              <a:rPr lang="en-US" sz="1400" i="1" dirty="0" smtClean="0"/>
              <a:t>*Standards </a:t>
            </a:r>
            <a:r>
              <a:rPr lang="en-US" sz="1400" i="1" dirty="0"/>
              <a:t>for Service Learning - created by RMC Research Corporation - </a:t>
            </a:r>
            <a:r>
              <a:rPr lang="en-US" sz="1400" dirty="0"/>
              <a:t>K-12 Service-Learning Project Planning Toolkit </a:t>
            </a:r>
          </a:p>
        </p:txBody>
      </p:sp>
    </p:spTree>
    <p:extLst>
      <p:ext uri="{BB962C8B-B14F-4D97-AF65-F5344CB8AC3E}">
        <p14:creationId xmlns:p14="http://schemas.microsoft.com/office/powerpoint/2010/main" val="3942908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3663" y="1674253"/>
            <a:ext cx="1271253" cy="1326525"/>
          </a:xfrm>
          <a:prstGeom prst="rect">
            <a:avLst/>
          </a:prstGeom>
        </p:spPr>
      </p:pic>
    </p:spTree>
    <p:extLst>
      <p:ext uri="{BB962C8B-B14F-4D97-AF65-F5344CB8AC3E}">
        <p14:creationId xmlns:p14="http://schemas.microsoft.com/office/powerpoint/2010/main" val="345671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a:t>
            </a:r>
            <a:endParaRPr lang="en-US" dirty="0"/>
          </a:p>
        </p:txBody>
      </p:sp>
      <p:sp>
        <p:nvSpPr>
          <p:cNvPr id="3" name="Content Placeholder 2"/>
          <p:cNvSpPr>
            <a:spLocks noGrp="1"/>
          </p:cNvSpPr>
          <p:nvPr>
            <p:ph idx="1"/>
          </p:nvPr>
        </p:nvSpPr>
        <p:spPr/>
        <p:txBody>
          <a:bodyPr/>
          <a:lstStyle/>
          <a:p>
            <a:r>
              <a:rPr lang="en-US" dirty="0" smtClean="0"/>
              <a:t>A single episode of service</a:t>
            </a:r>
          </a:p>
          <a:p>
            <a:r>
              <a:rPr lang="en-US" dirty="0" smtClean="0"/>
              <a:t>Its duration is short</a:t>
            </a:r>
          </a:p>
          <a:p>
            <a:r>
              <a:rPr lang="en-US" dirty="0" smtClean="0"/>
              <a:t>It may or may not involve a lot of planning</a:t>
            </a:r>
          </a:p>
          <a:p>
            <a:r>
              <a:rPr lang="en-US" dirty="0" smtClean="0"/>
              <a:t>Reflection on the activity is not part of the process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4851" y="2443699"/>
            <a:ext cx="2789349" cy="2838163"/>
          </a:xfrm>
          <a:prstGeom prst="rect">
            <a:avLst/>
          </a:prstGeom>
        </p:spPr>
      </p:pic>
    </p:spTree>
    <p:extLst>
      <p:ext uri="{BB962C8B-B14F-4D97-AF65-F5344CB8AC3E}">
        <p14:creationId xmlns:p14="http://schemas.microsoft.com/office/powerpoint/2010/main" val="104430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Learning</a:t>
            </a:r>
            <a:endParaRPr lang="en-US" dirty="0"/>
          </a:p>
        </p:txBody>
      </p:sp>
      <p:sp>
        <p:nvSpPr>
          <p:cNvPr id="3" name="Content Placeholder 2"/>
          <p:cNvSpPr>
            <a:spLocks noGrp="1"/>
          </p:cNvSpPr>
          <p:nvPr>
            <p:ph idx="1"/>
          </p:nvPr>
        </p:nvSpPr>
        <p:spPr/>
        <p:txBody>
          <a:bodyPr/>
          <a:lstStyle/>
          <a:p>
            <a:r>
              <a:rPr lang="en-US" dirty="0" smtClean="0"/>
              <a:t>It is a well-planned project that occurs over a period of time</a:t>
            </a:r>
          </a:p>
          <a:p>
            <a:r>
              <a:rPr lang="en-US" dirty="0" smtClean="0"/>
              <a:t>Community stakeholders are included in the process</a:t>
            </a:r>
          </a:p>
          <a:p>
            <a:r>
              <a:rPr lang="en-US" dirty="0" smtClean="0"/>
              <a:t>The project is linked to learning</a:t>
            </a:r>
          </a:p>
          <a:p>
            <a:r>
              <a:rPr lang="en-US" dirty="0" smtClean="0"/>
              <a:t>Reflection is a key component of a service learning project</a:t>
            </a:r>
          </a:p>
          <a:p>
            <a:endParaRPr lang="en-US" dirty="0" smtClean="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3000" y="4286513"/>
            <a:ext cx="2700605" cy="2022847"/>
          </a:xfrm>
          <a:prstGeom prst="rect">
            <a:avLst/>
          </a:prstGeom>
        </p:spPr>
      </p:pic>
    </p:spTree>
    <p:extLst>
      <p:ext uri="{BB962C8B-B14F-4D97-AF65-F5344CB8AC3E}">
        <p14:creationId xmlns:p14="http://schemas.microsoft.com/office/powerpoint/2010/main" val="3289211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0" y="425003"/>
            <a:ext cx="6327194" cy="6118196"/>
          </a:xfrm>
          <a:prstGeom prst="rect">
            <a:avLst/>
          </a:prstGeom>
        </p:spPr>
      </p:pic>
      <p:sp>
        <p:nvSpPr>
          <p:cNvPr id="10" name="Rectangle 9"/>
          <p:cNvSpPr/>
          <p:nvPr/>
        </p:nvSpPr>
        <p:spPr>
          <a:xfrm>
            <a:off x="6141075" y="463787"/>
            <a:ext cx="5644525" cy="5755422"/>
          </a:xfrm>
          <a:prstGeom prst="rect">
            <a:avLst/>
          </a:prstGeom>
        </p:spPr>
        <p:txBody>
          <a:bodyPr wrap="square">
            <a:spAutoFit/>
          </a:bodyPr>
          <a:lstStyle/>
          <a:p>
            <a:r>
              <a:rPr lang="en-US" dirty="0" smtClean="0">
                <a:solidFill>
                  <a:srgbClr val="000000"/>
                </a:solidFill>
                <a:latin typeface="Times New Roman" panose="02020603050405020304" pitchFamily="18" charset="0"/>
              </a:rPr>
              <a:t>A </a:t>
            </a:r>
            <a:r>
              <a:rPr lang="en-US" dirty="0">
                <a:solidFill>
                  <a:srgbClr val="000000"/>
                </a:solidFill>
                <a:latin typeface="Times New Roman" panose="02020603050405020304" pitchFamily="18" charset="0"/>
              </a:rPr>
              <a:t>typical service-learning project includes five components: </a:t>
            </a:r>
          </a:p>
          <a:p>
            <a:endParaRPr lang="en-US" sz="1600" i="1" dirty="0" smtClean="0">
              <a:solidFill>
                <a:srgbClr val="000000"/>
              </a:solidFill>
              <a:latin typeface="Times New Roman" panose="02020603050405020304" pitchFamily="18" charset="0"/>
            </a:endParaRPr>
          </a:p>
          <a:p>
            <a:r>
              <a:rPr lang="en-US" sz="1600" i="1" dirty="0" smtClean="0">
                <a:solidFill>
                  <a:srgbClr val="000000"/>
                </a:solidFill>
                <a:latin typeface="Times New Roman" panose="02020603050405020304" pitchFamily="18" charset="0"/>
              </a:rPr>
              <a:t>Investigation</a:t>
            </a:r>
            <a:r>
              <a:rPr lang="en-US" sz="1600" dirty="0">
                <a:solidFill>
                  <a:srgbClr val="000000"/>
                </a:solidFill>
                <a:latin typeface="Times New Roman" panose="02020603050405020304" pitchFamily="18" charset="0"/>
              </a:rPr>
              <a:t>: Teachers and students investigate the community problems that they might potentially address. Investigation typically involves some sort of research and mapping activity. </a:t>
            </a:r>
          </a:p>
          <a:p>
            <a:r>
              <a:rPr lang="en-US" sz="1600" i="1" dirty="0">
                <a:solidFill>
                  <a:srgbClr val="000000"/>
                </a:solidFill>
                <a:latin typeface="Times New Roman" panose="02020603050405020304" pitchFamily="18" charset="0"/>
              </a:rPr>
              <a:t>Planning and Preparation</a:t>
            </a:r>
            <a:r>
              <a:rPr lang="en-US" sz="1600" dirty="0">
                <a:solidFill>
                  <a:srgbClr val="000000"/>
                </a:solidFill>
                <a:latin typeface="Times New Roman" panose="02020603050405020304" pitchFamily="18" charset="0"/>
              </a:rPr>
              <a:t>: Teachers, students, and community members plan the learning and service activities, and address the administrative issues needed for a successful project. </a:t>
            </a:r>
          </a:p>
          <a:p>
            <a:r>
              <a:rPr lang="en-US" sz="1600" i="1" dirty="0">
                <a:solidFill>
                  <a:srgbClr val="000000"/>
                </a:solidFill>
                <a:latin typeface="Times New Roman" panose="02020603050405020304" pitchFamily="18" charset="0"/>
              </a:rPr>
              <a:t>Action </a:t>
            </a:r>
            <a:r>
              <a:rPr lang="en-US" sz="1600" dirty="0">
                <a:solidFill>
                  <a:srgbClr val="000000"/>
                </a:solidFill>
                <a:latin typeface="Times New Roman" panose="02020603050405020304" pitchFamily="18" charset="0"/>
              </a:rPr>
              <a:t>(Implementing the Service Activity): The “heart” of the project: engaging in the meaningful service experience that will help your students develop important knowledge, skills, and attitudes, and will benefit the community. </a:t>
            </a:r>
          </a:p>
          <a:p>
            <a:r>
              <a:rPr lang="en-US" sz="1600" i="1" dirty="0">
                <a:solidFill>
                  <a:srgbClr val="000000"/>
                </a:solidFill>
                <a:latin typeface="Times New Roman" panose="02020603050405020304" pitchFamily="18" charset="0"/>
              </a:rPr>
              <a:t>Reflection</a:t>
            </a:r>
            <a:r>
              <a:rPr lang="en-US" sz="1600" dirty="0">
                <a:solidFill>
                  <a:srgbClr val="000000"/>
                </a:solidFill>
                <a:latin typeface="Times New Roman" panose="02020603050405020304" pitchFamily="18" charset="0"/>
              </a:rPr>
              <a:t>: Activities that help students understand the service-learning experience and to think about its meaning and connection to them, their society, and what they have learned in school; and </a:t>
            </a:r>
          </a:p>
          <a:p>
            <a:r>
              <a:rPr lang="en-US" sz="1600" i="1" dirty="0">
                <a:solidFill>
                  <a:srgbClr val="000000"/>
                </a:solidFill>
                <a:latin typeface="Times New Roman" panose="02020603050405020304" pitchFamily="18" charset="0"/>
              </a:rPr>
              <a:t>Demonstration/Celebration</a:t>
            </a:r>
            <a:r>
              <a:rPr lang="en-US" sz="1600" dirty="0">
                <a:solidFill>
                  <a:srgbClr val="000000"/>
                </a:solidFill>
                <a:latin typeface="Times New Roman" panose="02020603050405020304" pitchFamily="18" charset="0"/>
              </a:rPr>
              <a:t>: The final experience when students, community participants and others publicly share what they have learned, celebrate the results of the service project, and look ahead to the future. </a:t>
            </a:r>
          </a:p>
          <a:p>
            <a:endParaRPr lang="en-US" dirty="0">
              <a:solidFill>
                <a:srgbClr val="000000"/>
              </a:solidFill>
              <a:latin typeface="Times New Roman" panose="02020603050405020304" pitchFamily="18" charset="0"/>
            </a:endParaRPr>
          </a:p>
          <a:p>
            <a:r>
              <a:rPr lang="en-US" sz="1200" i="1" dirty="0">
                <a:latin typeface="Times New Roman" panose="02020603050405020304" pitchFamily="18" charset="0"/>
              </a:rPr>
              <a:t>Created by RMC Research Corporation </a:t>
            </a:r>
            <a:r>
              <a:rPr lang="en-US" sz="1400" dirty="0">
                <a:latin typeface="Times New Roman" panose="02020603050405020304" pitchFamily="18" charset="0"/>
              </a:rPr>
              <a:t>5 </a:t>
            </a:r>
            <a:r>
              <a:rPr lang="en-US" sz="1200" i="1" dirty="0">
                <a:latin typeface="Times New Roman" panose="02020603050405020304" pitchFamily="18" charset="0"/>
              </a:rPr>
              <a:t>for Learn and Serve America’s National Service-Learning Clearinghouse </a:t>
            </a:r>
            <a:endParaRPr lang="en-US" dirty="0"/>
          </a:p>
        </p:txBody>
      </p:sp>
    </p:spTree>
    <p:extLst>
      <p:ext uri="{BB962C8B-B14F-4D97-AF65-F5344CB8AC3E}">
        <p14:creationId xmlns:p14="http://schemas.microsoft.com/office/powerpoint/2010/main" val="3874962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89455" y="3008328"/>
            <a:ext cx="2851698" cy="3347645"/>
          </a:xfrm>
        </p:spPr>
      </p:pic>
      <p:sp>
        <p:nvSpPr>
          <p:cNvPr id="5" name="Rectangle 4"/>
          <p:cNvSpPr/>
          <p:nvPr/>
        </p:nvSpPr>
        <p:spPr>
          <a:xfrm>
            <a:off x="1024128" y="2084832"/>
            <a:ext cx="7450171" cy="2917978"/>
          </a:xfrm>
          <a:prstGeom prst="rect">
            <a:avLst/>
          </a:prstGeom>
        </p:spPr>
        <p:txBody>
          <a:bodyPr wrap="square">
            <a:spAutoFit/>
          </a:bodyPr>
          <a:lstStyle/>
          <a:p>
            <a:pPr marL="342900" indent="-342900">
              <a:lnSpc>
                <a:spcPct val="107000"/>
              </a:lnSpc>
              <a:spcAft>
                <a:spcPts val="800"/>
              </a:spcAft>
              <a:buAutoNum type="arabicParenR"/>
            </a:pPr>
            <a:r>
              <a:rPr lang="en-US" sz="2200" dirty="0" smtClean="0">
                <a:ea typeface="Calibri" panose="020F0502020204030204" pitchFamily="34" charset="0"/>
                <a:cs typeface="Times New Roman" panose="02020603050405020304" pitchFamily="18" charset="0"/>
              </a:rPr>
              <a:t>What </a:t>
            </a:r>
            <a:r>
              <a:rPr lang="en-US" sz="2200" dirty="0">
                <a:ea typeface="Calibri" panose="020F0502020204030204" pitchFamily="34" charset="0"/>
                <a:cs typeface="Times New Roman" panose="02020603050405020304" pitchFamily="18" charset="0"/>
              </a:rPr>
              <a:t>are the </a:t>
            </a:r>
            <a:r>
              <a:rPr lang="en-US" sz="2200" dirty="0" smtClean="0">
                <a:ea typeface="Calibri" panose="020F0502020204030204" pitchFamily="34" charset="0"/>
                <a:cs typeface="Times New Roman" panose="02020603050405020304" pitchFamily="18" charset="0"/>
              </a:rPr>
              <a:t>community’s needs? (community mapping, newspapers)</a:t>
            </a:r>
          </a:p>
          <a:p>
            <a:pPr marL="342900" indent="-342900">
              <a:lnSpc>
                <a:spcPct val="107000"/>
              </a:lnSpc>
              <a:spcAft>
                <a:spcPts val="800"/>
              </a:spcAft>
              <a:buAutoNum type="arabicParenR"/>
            </a:pPr>
            <a:r>
              <a:rPr lang="en-US" sz="2200" dirty="0" smtClean="0"/>
              <a:t>What </a:t>
            </a:r>
            <a:r>
              <a:rPr lang="en-US" sz="2200" dirty="0"/>
              <a:t>evidence do we have?</a:t>
            </a:r>
          </a:p>
          <a:p>
            <a:pPr marL="342900" indent="-342900">
              <a:lnSpc>
                <a:spcPct val="107000"/>
              </a:lnSpc>
              <a:spcAft>
                <a:spcPts val="800"/>
              </a:spcAft>
              <a:buFontTx/>
              <a:buAutoNum type="arabicParenR"/>
            </a:pPr>
            <a:r>
              <a:rPr lang="en-US" sz="2200" dirty="0" smtClean="0"/>
              <a:t>Who </a:t>
            </a:r>
            <a:r>
              <a:rPr lang="en-US" sz="2200" dirty="0"/>
              <a:t>else do we need to get involved in this project? Community partners?</a:t>
            </a:r>
          </a:p>
          <a:p>
            <a:pPr marL="342900" indent="-342900">
              <a:lnSpc>
                <a:spcPct val="107000"/>
              </a:lnSpc>
              <a:spcAft>
                <a:spcPts val="800"/>
              </a:spcAft>
              <a:buFontTx/>
              <a:buAutoNum type="arabicParenR"/>
            </a:pPr>
            <a:r>
              <a:rPr lang="en-US" sz="2200" dirty="0" smtClean="0"/>
              <a:t>What </a:t>
            </a:r>
            <a:r>
              <a:rPr lang="en-US" sz="2200" dirty="0"/>
              <a:t>skills do I think I will learn from this project (</a:t>
            </a:r>
            <a:r>
              <a:rPr lang="en-US" sz="2200" i="1" dirty="0"/>
              <a:t>use Targeting Life Skills Model</a:t>
            </a:r>
            <a:r>
              <a:rPr lang="en-US" sz="2200" dirty="0" smtClean="0"/>
              <a:t>)?</a:t>
            </a:r>
            <a:endParaRPr lang="en-US" sz="2200" dirty="0"/>
          </a:p>
        </p:txBody>
      </p:sp>
    </p:spTree>
    <p:extLst>
      <p:ext uri="{BB962C8B-B14F-4D97-AF65-F5344CB8AC3E}">
        <p14:creationId xmlns:p14="http://schemas.microsoft.com/office/powerpoint/2010/main" val="3312527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Planning &amp; Preparation</a:t>
            </a:r>
            <a:endParaRPr lang="en-US" sz="4400" dirty="0"/>
          </a:p>
        </p:txBody>
      </p:sp>
      <p:sp>
        <p:nvSpPr>
          <p:cNvPr id="5" name="Rectangle 4"/>
          <p:cNvSpPr/>
          <p:nvPr/>
        </p:nvSpPr>
        <p:spPr>
          <a:xfrm>
            <a:off x="1024128" y="2316650"/>
            <a:ext cx="9240333" cy="3816429"/>
          </a:xfrm>
          <a:prstGeom prst="rect">
            <a:avLst/>
          </a:prstGeom>
        </p:spPr>
        <p:txBody>
          <a:bodyPr wrap="square">
            <a:spAutoFit/>
          </a:bodyPr>
          <a:lstStyle/>
          <a:p>
            <a:pPr marL="457200" indent="-457200">
              <a:buAutoNum type="arabicParenR"/>
            </a:pPr>
            <a:r>
              <a:rPr lang="en-US" sz="2200" dirty="0" smtClean="0"/>
              <a:t>What </a:t>
            </a:r>
            <a:r>
              <a:rPr lang="en-US" sz="2200" dirty="0"/>
              <a:t>are our goals (what do we hope to do</a:t>
            </a:r>
            <a:r>
              <a:rPr lang="en-US" sz="2200" dirty="0" smtClean="0"/>
              <a:t>)?</a:t>
            </a:r>
            <a:endParaRPr lang="en-US" sz="2200" dirty="0"/>
          </a:p>
          <a:p>
            <a:pPr marL="457200" indent="-457200">
              <a:buAutoNum type="arabicParenR"/>
            </a:pPr>
            <a:r>
              <a:rPr lang="en-US" sz="2200" dirty="0" smtClean="0"/>
              <a:t>Who </a:t>
            </a:r>
            <a:r>
              <a:rPr lang="en-US" sz="2200" dirty="0"/>
              <a:t>will this project benefit? Why is it important to the </a:t>
            </a:r>
            <a:r>
              <a:rPr lang="en-US" sz="2200" dirty="0" smtClean="0"/>
              <a:t>community?</a:t>
            </a:r>
            <a:endParaRPr lang="en-US" sz="2200" dirty="0"/>
          </a:p>
          <a:p>
            <a:pPr marL="457200" indent="-457200">
              <a:buAutoNum type="arabicParenR"/>
            </a:pPr>
            <a:r>
              <a:rPr lang="en-US" sz="2200" dirty="0" smtClean="0"/>
              <a:t>What </a:t>
            </a:r>
            <a:r>
              <a:rPr lang="en-US" sz="2200" dirty="0"/>
              <a:t>are some specific ideas for things we can </a:t>
            </a:r>
            <a:r>
              <a:rPr lang="en-US" sz="2200" dirty="0" smtClean="0"/>
              <a:t>do?</a:t>
            </a:r>
            <a:endParaRPr lang="en-US" sz="2200" dirty="0"/>
          </a:p>
          <a:p>
            <a:pPr marL="457200" indent="-457200">
              <a:buAutoNum type="arabicParenR"/>
            </a:pPr>
            <a:r>
              <a:rPr lang="en-US" sz="2200" dirty="0" smtClean="0"/>
              <a:t>How </a:t>
            </a:r>
            <a:r>
              <a:rPr lang="en-US" sz="2200" dirty="0"/>
              <a:t>will we know if our project is </a:t>
            </a:r>
            <a:r>
              <a:rPr lang="en-US" sz="2200" dirty="0" smtClean="0"/>
              <a:t>effective/working?</a:t>
            </a:r>
            <a:endParaRPr lang="en-US" sz="2200" dirty="0"/>
          </a:p>
          <a:p>
            <a:pPr marL="457200" indent="-457200">
              <a:buAutoNum type="arabicParenR"/>
            </a:pPr>
            <a:r>
              <a:rPr lang="en-US" sz="2200" dirty="0" smtClean="0"/>
              <a:t>How </a:t>
            </a:r>
            <a:r>
              <a:rPr lang="en-US" sz="2200" dirty="0"/>
              <a:t>will the community know about our group’s </a:t>
            </a:r>
            <a:r>
              <a:rPr lang="en-US" sz="2200" dirty="0" smtClean="0"/>
              <a:t>project?</a:t>
            </a:r>
          </a:p>
          <a:p>
            <a:pPr marL="457200" indent="-457200">
              <a:buAutoNum type="arabicParenR"/>
            </a:pPr>
            <a:r>
              <a:rPr lang="en-US" sz="2200" dirty="0" smtClean="0"/>
              <a:t>How </a:t>
            </a:r>
            <a:r>
              <a:rPr lang="en-US" sz="2200" dirty="0"/>
              <a:t>long will it take to organize and complete this </a:t>
            </a:r>
            <a:r>
              <a:rPr lang="en-US" sz="2200" dirty="0" smtClean="0"/>
              <a:t>project?</a:t>
            </a:r>
            <a:endParaRPr lang="en-US" sz="2200" dirty="0"/>
          </a:p>
          <a:p>
            <a:pPr marL="457200" indent="-457200">
              <a:buAutoNum type="arabicParenR"/>
            </a:pPr>
            <a:r>
              <a:rPr lang="en-US" sz="2200" dirty="0" smtClean="0"/>
              <a:t>How </a:t>
            </a:r>
            <a:r>
              <a:rPr lang="en-US" sz="2200" dirty="0"/>
              <a:t>much money will it cost? And where will the money come </a:t>
            </a:r>
            <a:r>
              <a:rPr lang="en-US" sz="2200" dirty="0" smtClean="0"/>
              <a:t>from?</a:t>
            </a:r>
            <a:endParaRPr lang="en-US" sz="2200" dirty="0"/>
          </a:p>
          <a:p>
            <a:pPr marL="457200" indent="-457200">
              <a:buAutoNum type="arabicParenR"/>
            </a:pPr>
            <a:r>
              <a:rPr lang="en-US" sz="2200" dirty="0" smtClean="0"/>
              <a:t>What </a:t>
            </a:r>
            <a:r>
              <a:rPr lang="en-US" sz="2200" dirty="0"/>
              <a:t>has to be done to get this project going </a:t>
            </a:r>
            <a:r>
              <a:rPr lang="en-US" sz="2200" i="1" dirty="0"/>
              <a:t>(Complete an Action </a:t>
            </a:r>
            <a:r>
              <a:rPr lang="en-US" sz="2200" i="1" dirty="0" smtClean="0"/>
              <a:t>Plan)</a:t>
            </a:r>
            <a:endParaRPr lang="en-US" sz="2200" i="1" dirty="0"/>
          </a:p>
          <a:p>
            <a:pPr marL="457200" indent="-457200">
              <a:buAutoNum type="arabicParenR"/>
            </a:pPr>
            <a:r>
              <a:rPr lang="en-US" sz="2200" dirty="0" smtClean="0"/>
              <a:t>How </a:t>
            </a:r>
            <a:r>
              <a:rPr lang="en-US" sz="2200" dirty="0"/>
              <a:t>can we make sure everyone who wants to be is involved (even young kids</a:t>
            </a:r>
            <a:r>
              <a:rPr lang="en-US" sz="2200" dirty="0" smtClean="0"/>
              <a:t>)?</a:t>
            </a:r>
            <a:endParaRPr lang="en-US" sz="2200" dirty="0"/>
          </a:p>
          <a:p>
            <a:pPr marL="457200" indent="-457200">
              <a:buAutoNum type="arabicParenR"/>
            </a:pPr>
            <a:r>
              <a:rPr lang="en-US" sz="2200" dirty="0" smtClean="0"/>
              <a:t>How </a:t>
            </a:r>
            <a:r>
              <a:rPr lang="en-US" sz="2200" dirty="0"/>
              <a:t>will we monitor our progress</a:t>
            </a:r>
            <a:r>
              <a:rPr lang="en-US" sz="2200" dirty="0" smtClean="0"/>
              <a:t>?</a:t>
            </a:r>
            <a:endParaRPr lang="en-US" sz="2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0810" y="667777"/>
            <a:ext cx="2688524" cy="3297746"/>
          </a:xfrm>
          <a:prstGeom prst="rect">
            <a:avLst/>
          </a:prstGeom>
        </p:spPr>
      </p:pic>
    </p:spTree>
    <p:extLst>
      <p:ext uri="{BB962C8B-B14F-4D97-AF65-F5344CB8AC3E}">
        <p14:creationId xmlns:p14="http://schemas.microsoft.com/office/powerpoint/2010/main" val="954855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332985" cy="1499616"/>
          </a:xfrm>
        </p:spPr>
        <p:txBody>
          <a:bodyPr/>
          <a:lstStyle/>
          <a:p>
            <a:r>
              <a:rPr lang="en-US" dirty="0" smtClean="0"/>
              <a:t>Action (action Plan)</a:t>
            </a:r>
            <a:endParaRPr lang="en-US" dirty="0"/>
          </a:p>
        </p:txBody>
      </p:sp>
      <p:sp>
        <p:nvSpPr>
          <p:cNvPr id="4" name="Rectangle 2"/>
          <p:cNvSpPr>
            <a:spLocks noChangeArrowheads="1"/>
          </p:cNvSpPr>
          <p:nvPr/>
        </p:nvSpPr>
        <p:spPr bwMode="auto">
          <a:xfrm>
            <a:off x="2513013" y="2286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686205632"/>
              </p:ext>
            </p:extLst>
          </p:nvPr>
        </p:nvGraphicFramePr>
        <p:xfrm>
          <a:off x="1152940" y="1815549"/>
          <a:ext cx="10190922" cy="4306700"/>
        </p:xfrm>
        <a:graphic>
          <a:graphicData uri="http://schemas.openxmlformats.org/drawingml/2006/table">
            <a:tbl>
              <a:tblPr firstRow="1" firstCol="1" bandRow="1">
                <a:tableStyleId>{3C2FFA5D-87B4-456A-9821-1D502468CF0F}</a:tableStyleId>
              </a:tblPr>
              <a:tblGrid>
                <a:gridCol w="1944575"/>
                <a:gridCol w="1591373"/>
                <a:gridCol w="1751669"/>
                <a:gridCol w="1788211"/>
                <a:gridCol w="2265523"/>
                <a:gridCol w="849571"/>
              </a:tblGrid>
              <a:tr h="299887">
                <a:tc>
                  <a:txBody>
                    <a:bodyPr/>
                    <a:lstStyle/>
                    <a:p>
                      <a:pPr marL="0" marR="0">
                        <a:lnSpc>
                          <a:spcPct val="107000"/>
                        </a:lnSpc>
                        <a:spcBef>
                          <a:spcPts val="0"/>
                        </a:spcBef>
                        <a:spcAft>
                          <a:spcPts val="0"/>
                        </a:spcAft>
                      </a:pPr>
                      <a:r>
                        <a:rPr lang="en-US" sz="2000" dirty="0">
                          <a:effectLst/>
                        </a:rPr>
                        <a:t>Task (What)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2000" dirty="0">
                          <a:effectLst/>
                        </a:rPr>
                        <a:t>Who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2000" dirty="0">
                          <a:effectLst/>
                        </a:rPr>
                        <a:t>By When (date)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2000" dirty="0">
                          <a:effectLst/>
                        </a:rPr>
                        <a:t>Where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2000" dirty="0">
                          <a:effectLst/>
                        </a:rPr>
                        <a:t>How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2000" dirty="0">
                          <a:effectLst/>
                        </a:rPr>
                        <a:t>Cost?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r>
              <a:tr h="1038431">
                <a:tc>
                  <a:txBody>
                    <a:bodyPr/>
                    <a:lstStyle/>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r>
              <a:tr h="1004761">
                <a:tc>
                  <a:txBody>
                    <a:bodyPr/>
                    <a:lstStyle/>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r>
              <a:tr h="956661">
                <a:tc>
                  <a:txBody>
                    <a:bodyPr/>
                    <a:lstStyle/>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r>
              <a:tr h="980711">
                <a:tc>
                  <a:txBody>
                    <a:bodyPr/>
                    <a:lstStyle/>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200" marR="56200" marT="0" marB="0"/>
                </a:tc>
              </a:tr>
            </a:tbl>
          </a:graphicData>
        </a:graphic>
      </p:graphicFrame>
      <p:sp>
        <p:nvSpPr>
          <p:cNvPr id="9" name="Rectangle 5"/>
          <p:cNvSpPr>
            <a:spLocks noChangeArrowheads="1"/>
          </p:cNvSpPr>
          <p:nvPr/>
        </p:nvSpPr>
        <p:spPr bwMode="auto">
          <a:xfrm>
            <a:off x="2513013" y="2286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62342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REFLECTIon</a:t>
            </a:r>
            <a:endParaRPr lang="en-US" dirty="0"/>
          </a:p>
        </p:txBody>
      </p:sp>
      <p:sp>
        <p:nvSpPr>
          <p:cNvPr id="5" name="Rectangle 4"/>
          <p:cNvSpPr/>
          <p:nvPr/>
        </p:nvSpPr>
        <p:spPr>
          <a:xfrm>
            <a:off x="1024128" y="2316650"/>
            <a:ext cx="9240333" cy="1908215"/>
          </a:xfrm>
          <a:prstGeom prst="rect">
            <a:avLst/>
          </a:prstGeom>
        </p:spPr>
        <p:txBody>
          <a:bodyPr wrap="square">
            <a:spAutoFit/>
          </a:bodyPr>
          <a:lstStyle/>
          <a:p>
            <a:pPr marL="457200" indent="-457200">
              <a:buAutoNum type="arabicParenR"/>
            </a:pPr>
            <a:r>
              <a:rPr lang="en-US" sz="2400" dirty="0" smtClean="0"/>
              <a:t>What </a:t>
            </a:r>
            <a:r>
              <a:rPr lang="en-US" sz="2400" dirty="0"/>
              <a:t>problems did we </a:t>
            </a:r>
            <a:r>
              <a:rPr lang="en-US" sz="2400" dirty="0" smtClean="0"/>
              <a:t>have?</a:t>
            </a:r>
            <a:endParaRPr lang="en-US" sz="2400" dirty="0"/>
          </a:p>
          <a:p>
            <a:pPr marL="457200" indent="-457200">
              <a:buAutoNum type="arabicParenR"/>
            </a:pPr>
            <a:r>
              <a:rPr lang="en-US" sz="2400" dirty="0" smtClean="0"/>
              <a:t>What </a:t>
            </a:r>
            <a:r>
              <a:rPr lang="en-US" sz="2400" dirty="0"/>
              <a:t>did I learn? How did I feel while we were doing the </a:t>
            </a:r>
            <a:r>
              <a:rPr lang="en-US" sz="2400" dirty="0" smtClean="0"/>
              <a:t>project?</a:t>
            </a:r>
            <a:endParaRPr lang="en-US" sz="2400" dirty="0"/>
          </a:p>
          <a:p>
            <a:pPr marL="457200" indent="-457200">
              <a:buAutoNum type="arabicParenR"/>
            </a:pPr>
            <a:r>
              <a:rPr lang="en-US" sz="2400" dirty="0" smtClean="0"/>
              <a:t>What </a:t>
            </a:r>
            <a:r>
              <a:rPr lang="en-US" sz="2400" dirty="0"/>
              <a:t>difference did our project make? I know because</a:t>
            </a:r>
            <a:r>
              <a:rPr lang="en-US" sz="2400" dirty="0" smtClean="0"/>
              <a:t>….</a:t>
            </a:r>
          </a:p>
          <a:p>
            <a:pPr marL="457200" indent="-457200">
              <a:buAutoNum type="arabicParenR"/>
            </a:pPr>
            <a:r>
              <a:rPr lang="en-US" sz="2400" dirty="0" smtClean="0"/>
              <a:t>What </a:t>
            </a:r>
            <a:r>
              <a:rPr lang="en-US" sz="2400" dirty="0"/>
              <a:t>have I learned about citizenship?</a:t>
            </a:r>
          </a:p>
          <a:p>
            <a:pPr marL="457200" indent="-457200">
              <a:buAutoNum type="arabicParenR"/>
            </a:pPr>
            <a:endParaRPr lang="en-US" sz="22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3399" y="3267799"/>
            <a:ext cx="2455751" cy="3590200"/>
          </a:xfrm>
          <a:prstGeom prst="rect">
            <a:avLst/>
          </a:prstGeom>
        </p:spPr>
      </p:pic>
    </p:spTree>
    <p:extLst>
      <p:ext uri="{BB962C8B-B14F-4D97-AF65-F5344CB8AC3E}">
        <p14:creationId xmlns:p14="http://schemas.microsoft.com/office/powerpoint/2010/main" val="1373119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err="1" smtClean="0"/>
              <a:t>DEMONSTRATion</a:t>
            </a:r>
            <a:r>
              <a:rPr lang="en-US" sz="4400" dirty="0" smtClean="0"/>
              <a:t>/Celebration</a:t>
            </a:r>
            <a:endParaRPr lang="en-US" sz="4400" dirty="0"/>
          </a:p>
        </p:txBody>
      </p:sp>
      <p:sp>
        <p:nvSpPr>
          <p:cNvPr id="5" name="Rectangle 4"/>
          <p:cNvSpPr/>
          <p:nvPr/>
        </p:nvSpPr>
        <p:spPr>
          <a:xfrm>
            <a:off x="1024128" y="2316650"/>
            <a:ext cx="9240333" cy="1538883"/>
          </a:xfrm>
          <a:prstGeom prst="rect">
            <a:avLst/>
          </a:prstGeom>
        </p:spPr>
        <p:txBody>
          <a:bodyPr wrap="square">
            <a:spAutoFit/>
          </a:bodyPr>
          <a:lstStyle/>
          <a:p>
            <a:pPr marL="457200" indent="-457200">
              <a:buAutoNum type="arabicParenR"/>
            </a:pPr>
            <a:r>
              <a:rPr lang="en-US" sz="2400" dirty="0" smtClean="0"/>
              <a:t>How </a:t>
            </a:r>
            <a:r>
              <a:rPr lang="en-US" sz="2400" dirty="0"/>
              <a:t>can we show the community what has been </a:t>
            </a:r>
            <a:r>
              <a:rPr lang="en-US" sz="2400" dirty="0" smtClean="0"/>
              <a:t>accomplished?</a:t>
            </a:r>
            <a:endParaRPr lang="en-US" sz="2400" dirty="0"/>
          </a:p>
          <a:p>
            <a:pPr marL="457200" indent="-457200">
              <a:buAutoNum type="arabicParenR"/>
            </a:pPr>
            <a:r>
              <a:rPr lang="en-US" sz="2400" dirty="0" smtClean="0"/>
              <a:t>How </a:t>
            </a:r>
            <a:r>
              <a:rPr lang="en-US" sz="2400" dirty="0"/>
              <a:t>can we demonstrate what we have </a:t>
            </a:r>
            <a:r>
              <a:rPr lang="en-US" sz="2400" dirty="0" smtClean="0"/>
              <a:t>learned?</a:t>
            </a:r>
            <a:endParaRPr lang="en-US" sz="2400" dirty="0"/>
          </a:p>
          <a:p>
            <a:pPr marL="457200" indent="-457200">
              <a:buAutoNum type="arabicParenR"/>
            </a:pPr>
            <a:r>
              <a:rPr lang="en-US" sz="2400" dirty="0" smtClean="0"/>
              <a:t>How </a:t>
            </a:r>
            <a:r>
              <a:rPr lang="en-US" sz="2400" dirty="0"/>
              <a:t>are we going to celebrate?</a:t>
            </a:r>
          </a:p>
          <a:p>
            <a:pPr marL="457200" indent="-457200">
              <a:buAutoNum type="arabicParenR"/>
            </a:pPr>
            <a:endParaRPr lang="en-US" sz="2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 y="4418995"/>
            <a:ext cx="9935793" cy="1780944"/>
          </a:xfrm>
          <a:prstGeom prst="rect">
            <a:avLst/>
          </a:prstGeom>
        </p:spPr>
      </p:pic>
    </p:spTree>
    <p:extLst>
      <p:ext uri="{BB962C8B-B14F-4D97-AF65-F5344CB8AC3E}">
        <p14:creationId xmlns:p14="http://schemas.microsoft.com/office/powerpoint/2010/main" val="22679562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124</TotalTime>
  <Words>1779</Words>
  <Application>Microsoft Office PowerPoint</Application>
  <PresentationFormat>Widescreen</PresentationFormat>
  <Paragraphs>234</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Times New Roman</vt:lpstr>
      <vt:lpstr>Tw Cen MT</vt:lpstr>
      <vt:lpstr>Tw Cen MT Condensed</vt:lpstr>
      <vt:lpstr>Wingdings 3</vt:lpstr>
      <vt:lpstr>Integral</vt:lpstr>
      <vt:lpstr>Service Learning</vt:lpstr>
      <vt:lpstr>Community Service</vt:lpstr>
      <vt:lpstr>Service Learning</vt:lpstr>
      <vt:lpstr>PowerPoint Presentation</vt:lpstr>
      <vt:lpstr>Investigation</vt:lpstr>
      <vt:lpstr>Planning &amp; Preparation</vt:lpstr>
      <vt:lpstr>Action (action Plan)</vt:lpstr>
      <vt:lpstr>REFLECTIon</vt:lpstr>
      <vt:lpstr>DEMONSTRATion/Celebration</vt:lpstr>
      <vt:lpstr>Duration &amp; Intensity*</vt:lpstr>
      <vt:lpstr>Link to curriculum*</vt:lpstr>
      <vt:lpstr>Meaningful service*</vt:lpstr>
      <vt:lpstr>Youth Voice*</vt:lpstr>
      <vt:lpstr>Partnerships*</vt:lpstr>
      <vt:lpstr>Diversity*</vt:lpstr>
      <vt:lpstr>Reflection*</vt:lpstr>
      <vt:lpstr>Progress Monitoring*</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Learning</dc:title>
  <dc:creator>Davison, Stephanie</dc:creator>
  <cp:lastModifiedBy>Davison, Stephanie</cp:lastModifiedBy>
  <cp:revision>34</cp:revision>
  <cp:lastPrinted>2014-11-14T00:49:54Z</cp:lastPrinted>
  <dcterms:created xsi:type="dcterms:W3CDTF">2014-11-11T18:54:52Z</dcterms:created>
  <dcterms:modified xsi:type="dcterms:W3CDTF">2014-11-14T00:50:20Z</dcterms:modified>
</cp:coreProperties>
</file>